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sldIdLst>
    <p:sldId id="256" r:id="rId2"/>
    <p:sldId id="257" r:id="rId3"/>
    <p:sldId id="324" r:id="rId4"/>
    <p:sldId id="327" r:id="rId5"/>
    <p:sldId id="378" r:id="rId6"/>
    <p:sldId id="328" r:id="rId7"/>
    <p:sldId id="385" r:id="rId8"/>
    <p:sldId id="396" r:id="rId9"/>
    <p:sldId id="398" r:id="rId10"/>
    <p:sldId id="258" r:id="rId11"/>
    <p:sldId id="260" r:id="rId12"/>
    <p:sldId id="261" r:id="rId13"/>
    <p:sldId id="263" r:id="rId14"/>
    <p:sldId id="264" r:id="rId15"/>
    <p:sldId id="334" r:id="rId16"/>
    <p:sldId id="363" r:id="rId17"/>
    <p:sldId id="351" r:id="rId18"/>
    <p:sldId id="368" r:id="rId19"/>
    <p:sldId id="280" r:id="rId20"/>
    <p:sldId id="366" r:id="rId21"/>
    <p:sldId id="354" r:id="rId22"/>
    <p:sldId id="347" r:id="rId23"/>
    <p:sldId id="357" r:id="rId24"/>
    <p:sldId id="382" r:id="rId25"/>
    <p:sldId id="384" r:id="rId26"/>
    <p:sldId id="309" r:id="rId27"/>
    <p:sldId id="360" r:id="rId28"/>
    <p:sldId id="317" r:id="rId29"/>
    <p:sldId id="361" r:id="rId30"/>
    <p:sldId id="312" r:id="rId31"/>
    <p:sldId id="362" r:id="rId32"/>
    <p:sldId id="316" r:id="rId33"/>
    <p:sldId id="321" r:id="rId34"/>
    <p:sldId id="370" r:id="rId35"/>
    <p:sldId id="408" r:id="rId36"/>
    <p:sldId id="410" r:id="rId37"/>
    <p:sldId id="412" r:id="rId38"/>
    <p:sldId id="413" r:id="rId39"/>
    <p:sldId id="449" r:id="rId40"/>
    <p:sldId id="415" r:id="rId41"/>
    <p:sldId id="414" r:id="rId42"/>
    <p:sldId id="443" r:id="rId43"/>
    <p:sldId id="417" r:id="rId44"/>
    <p:sldId id="418" r:id="rId45"/>
    <p:sldId id="433" r:id="rId46"/>
    <p:sldId id="435" r:id="rId47"/>
    <p:sldId id="437" r:id="rId48"/>
    <p:sldId id="439" r:id="rId49"/>
    <p:sldId id="393" r:id="rId50"/>
    <p:sldId id="451" r:id="rId51"/>
    <p:sldId id="395" r:id="rId52"/>
    <p:sldId id="330" r:id="rId53"/>
    <p:sldId id="452" r:id="rId54"/>
    <p:sldId id="397" r:id="rId55"/>
    <p:sldId id="403" r:id="rId56"/>
    <p:sldId id="399" r:id="rId57"/>
    <p:sldId id="400" r:id="rId58"/>
    <p:sldId id="349" r:id="rId59"/>
    <p:sldId id="404" r:id="rId60"/>
    <p:sldId id="405" r:id="rId61"/>
    <p:sldId id="353" r:id="rId62"/>
    <p:sldId id="406" r:id="rId63"/>
    <p:sldId id="407" r:id="rId64"/>
    <p:sldId id="356" r:id="rId65"/>
    <p:sldId id="455" r:id="rId66"/>
    <p:sldId id="457" r:id="rId67"/>
    <p:sldId id="411" r:id="rId68"/>
    <p:sldId id="458" r:id="rId69"/>
    <p:sldId id="371" r:id="rId70"/>
    <p:sldId id="459" r:id="rId71"/>
    <p:sldId id="460" r:id="rId72"/>
    <p:sldId id="375" r:id="rId73"/>
    <p:sldId id="461" r:id="rId74"/>
    <p:sldId id="416" r:id="rId75"/>
    <p:sldId id="462" r:id="rId76"/>
    <p:sldId id="463" r:id="rId77"/>
    <p:sldId id="419" r:id="rId78"/>
    <p:sldId id="464" r:id="rId79"/>
    <p:sldId id="465" r:id="rId80"/>
    <p:sldId id="466" r:id="rId81"/>
    <p:sldId id="423" r:id="rId82"/>
    <p:sldId id="467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9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372AAD-1C2E-4D3E-A074-EF3124EB1F6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0E04545-ABD6-4396-93F4-9068F003F34B}">
      <dgm:prSet custT="1"/>
      <dgm:spPr/>
      <dgm:t>
        <a:bodyPr/>
        <a:lstStyle/>
        <a:p>
          <a:pPr rtl="0"/>
          <a:r>
            <a:rPr lang="en-US" sz="2400" dirty="0"/>
            <a:t>Brief, precise, and unambiguous description of a policy, procedure, or principle</a:t>
          </a:r>
          <a:endParaRPr lang="en-CA" sz="2400" dirty="0"/>
        </a:p>
      </dgm:t>
    </dgm:pt>
    <dgm:pt modelId="{F297DAC6-16DF-48A1-8755-F9A15F395566}" type="parTrans" cxnId="{CA685B3C-4DBF-4E3C-97C1-DF0E107B0260}">
      <dgm:prSet/>
      <dgm:spPr/>
      <dgm:t>
        <a:bodyPr/>
        <a:lstStyle/>
        <a:p>
          <a:endParaRPr lang="en-US"/>
        </a:p>
      </dgm:t>
    </dgm:pt>
    <dgm:pt modelId="{4E44CDF5-3703-4F2D-9767-07EDE25DCA51}" type="sibTrans" cxnId="{CA685B3C-4DBF-4E3C-97C1-DF0E107B0260}">
      <dgm:prSet/>
      <dgm:spPr/>
      <dgm:t>
        <a:bodyPr/>
        <a:lstStyle/>
        <a:p>
          <a:endParaRPr lang="en-US"/>
        </a:p>
      </dgm:t>
    </dgm:pt>
    <dgm:pt modelId="{2D5CB09D-3425-404D-8BEB-BC9F514CAE4E}">
      <dgm:prSet custT="1"/>
      <dgm:spPr/>
      <dgm:t>
        <a:bodyPr/>
        <a:lstStyle/>
        <a:p>
          <a:pPr rtl="0"/>
          <a:r>
            <a:rPr lang="en-US" sz="2400"/>
            <a:t>Enable defining the basic building blocks </a:t>
          </a:r>
          <a:endParaRPr lang="en-CA" sz="2400"/>
        </a:p>
      </dgm:t>
    </dgm:pt>
    <dgm:pt modelId="{203D16FF-57A0-4890-B065-ED12BEF375A8}" type="parTrans" cxnId="{193C4D06-0EF0-4C5B-B750-AA6EF4E47D29}">
      <dgm:prSet/>
      <dgm:spPr/>
      <dgm:t>
        <a:bodyPr/>
        <a:lstStyle/>
        <a:p>
          <a:endParaRPr lang="en-US"/>
        </a:p>
      </dgm:t>
    </dgm:pt>
    <dgm:pt modelId="{29D6FED2-9F44-48EE-9323-E8D1AA59A391}" type="sibTrans" cxnId="{193C4D06-0EF0-4C5B-B750-AA6EF4E47D29}">
      <dgm:prSet/>
      <dgm:spPr/>
      <dgm:t>
        <a:bodyPr/>
        <a:lstStyle/>
        <a:p>
          <a:endParaRPr lang="en-US"/>
        </a:p>
      </dgm:t>
    </dgm:pt>
    <dgm:pt modelId="{729BC027-BF3A-4A0E-A0AD-00AAC39FE13C}">
      <dgm:prSet custT="1"/>
      <dgm:spPr/>
      <dgm:t>
        <a:bodyPr/>
        <a:lstStyle/>
        <a:p>
          <a:pPr rtl="0"/>
          <a:r>
            <a:rPr lang="en-US" sz="2400"/>
            <a:t>Describe main and distinguishing characteristics of the data</a:t>
          </a:r>
          <a:endParaRPr lang="en-CA" sz="2400"/>
        </a:p>
      </dgm:t>
    </dgm:pt>
    <dgm:pt modelId="{ADACA5EC-01CB-4248-96ED-1BDE5426BC92}" type="parTrans" cxnId="{78135F69-1210-431E-A6DF-453A7DE42E80}">
      <dgm:prSet/>
      <dgm:spPr/>
      <dgm:t>
        <a:bodyPr/>
        <a:lstStyle/>
        <a:p>
          <a:endParaRPr lang="en-US"/>
        </a:p>
      </dgm:t>
    </dgm:pt>
    <dgm:pt modelId="{318605D7-B0A8-42D7-B92C-DDDC419A4B38}" type="sibTrans" cxnId="{78135F69-1210-431E-A6DF-453A7DE42E80}">
      <dgm:prSet/>
      <dgm:spPr/>
      <dgm:t>
        <a:bodyPr/>
        <a:lstStyle/>
        <a:p>
          <a:endParaRPr lang="en-US"/>
        </a:p>
      </dgm:t>
    </dgm:pt>
    <dgm:pt modelId="{8307BB19-6157-4B75-8EFB-7BA81B656E9B}" type="pres">
      <dgm:prSet presAssocID="{F8372AAD-1C2E-4D3E-A074-EF3124EB1F61}" presName="linear" presStyleCnt="0">
        <dgm:presLayoutVars>
          <dgm:dir/>
          <dgm:animLvl val="lvl"/>
          <dgm:resizeHandles val="exact"/>
        </dgm:presLayoutVars>
      </dgm:prSet>
      <dgm:spPr/>
    </dgm:pt>
    <dgm:pt modelId="{16136CE4-0327-486B-89ED-0CCA991A6DB3}" type="pres">
      <dgm:prSet presAssocID="{C0E04545-ABD6-4396-93F4-9068F003F34B}" presName="parentLin" presStyleCnt="0"/>
      <dgm:spPr/>
    </dgm:pt>
    <dgm:pt modelId="{301EC72D-25FA-44DF-B4B1-CE9421157A6B}" type="pres">
      <dgm:prSet presAssocID="{C0E04545-ABD6-4396-93F4-9068F003F34B}" presName="parentLeftMargin" presStyleLbl="node1" presStyleIdx="0" presStyleCnt="3"/>
      <dgm:spPr/>
    </dgm:pt>
    <dgm:pt modelId="{198CA1E2-A814-403C-AE6F-C0BFDB0E8E4B}" type="pres">
      <dgm:prSet presAssocID="{C0E04545-ABD6-4396-93F4-9068F003F34B}" presName="parentText" presStyleLbl="node1" presStyleIdx="0" presStyleCnt="3" custScaleX="119231" custScaleY="115378">
        <dgm:presLayoutVars>
          <dgm:chMax val="0"/>
          <dgm:bulletEnabled val="1"/>
        </dgm:presLayoutVars>
      </dgm:prSet>
      <dgm:spPr/>
    </dgm:pt>
    <dgm:pt modelId="{5222BBAA-4F89-416F-B547-1C90427CC058}" type="pres">
      <dgm:prSet presAssocID="{C0E04545-ABD6-4396-93F4-9068F003F34B}" presName="negativeSpace" presStyleCnt="0"/>
      <dgm:spPr/>
    </dgm:pt>
    <dgm:pt modelId="{8DB5569F-B265-450C-BBD5-002E02DD3933}" type="pres">
      <dgm:prSet presAssocID="{C0E04545-ABD6-4396-93F4-9068F003F34B}" presName="childText" presStyleLbl="conFgAcc1" presStyleIdx="0" presStyleCnt="3">
        <dgm:presLayoutVars>
          <dgm:bulletEnabled val="1"/>
        </dgm:presLayoutVars>
      </dgm:prSet>
      <dgm:spPr/>
    </dgm:pt>
    <dgm:pt modelId="{3DA318D7-BCD8-4BA7-BCD5-F297CDDE6604}" type="pres">
      <dgm:prSet presAssocID="{4E44CDF5-3703-4F2D-9767-07EDE25DCA51}" presName="spaceBetweenRectangles" presStyleCnt="0"/>
      <dgm:spPr/>
    </dgm:pt>
    <dgm:pt modelId="{191E8B5F-F18F-4BD6-AEE8-18FC5391BA8B}" type="pres">
      <dgm:prSet presAssocID="{2D5CB09D-3425-404D-8BEB-BC9F514CAE4E}" presName="parentLin" presStyleCnt="0"/>
      <dgm:spPr/>
    </dgm:pt>
    <dgm:pt modelId="{C70FC33D-D47D-4B27-90C5-D2FA58298663}" type="pres">
      <dgm:prSet presAssocID="{2D5CB09D-3425-404D-8BEB-BC9F514CAE4E}" presName="parentLeftMargin" presStyleLbl="node1" presStyleIdx="0" presStyleCnt="3"/>
      <dgm:spPr/>
    </dgm:pt>
    <dgm:pt modelId="{DA42A5E4-799B-4C4D-9C46-547F1AA91C23}" type="pres">
      <dgm:prSet presAssocID="{2D5CB09D-3425-404D-8BEB-BC9F514CAE4E}" presName="parentText" presStyleLbl="node1" presStyleIdx="1" presStyleCnt="3" custScaleX="119231" custScaleY="115378">
        <dgm:presLayoutVars>
          <dgm:chMax val="0"/>
          <dgm:bulletEnabled val="1"/>
        </dgm:presLayoutVars>
      </dgm:prSet>
      <dgm:spPr/>
    </dgm:pt>
    <dgm:pt modelId="{74E9F63C-5CBE-45D4-823F-5C91374866C3}" type="pres">
      <dgm:prSet presAssocID="{2D5CB09D-3425-404D-8BEB-BC9F514CAE4E}" presName="negativeSpace" presStyleCnt="0"/>
      <dgm:spPr/>
    </dgm:pt>
    <dgm:pt modelId="{8521CB05-CC9E-4C5F-829C-06A49ED24C7A}" type="pres">
      <dgm:prSet presAssocID="{2D5CB09D-3425-404D-8BEB-BC9F514CAE4E}" presName="childText" presStyleLbl="conFgAcc1" presStyleIdx="1" presStyleCnt="3">
        <dgm:presLayoutVars>
          <dgm:bulletEnabled val="1"/>
        </dgm:presLayoutVars>
      </dgm:prSet>
      <dgm:spPr/>
    </dgm:pt>
    <dgm:pt modelId="{3059FA12-5030-4BCE-8FFA-3E30EDB763CD}" type="pres">
      <dgm:prSet presAssocID="{29D6FED2-9F44-48EE-9323-E8D1AA59A391}" presName="spaceBetweenRectangles" presStyleCnt="0"/>
      <dgm:spPr/>
    </dgm:pt>
    <dgm:pt modelId="{1469D1C0-B18F-4AB3-971D-0BB2D77B215E}" type="pres">
      <dgm:prSet presAssocID="{729BC027-BF3A-4A0E-A0AD-00AAC39FE13C}" presName="parentLin" presStyleCnt="0"/>
      <dgm:spPr/>
    </dgm:pt>
    <dgm:pt modelId="{3B6D63C6-F55E-4211-9865-3B8D81222722}" type="pres">
      <dgm:prSet presAssocID="{729BC027-BF3A-4A0E-A0AD-00AAC39FE13C}" presName="parentLeftMargin" presStyleLbl="node1" presStyleIdx="1" presStyleCnt="3"/>
      <dgm:spPr/>
    </dgm:pt>
    <dgm:pt modelId="{0D252C48-8516-4746-B4D5-8E0DEC486845}" type="pres">
      <dgm:prSet presAssocID="{729BC027-BF3A-4A0E-A0AD-00AAC39FE13C}" presName="parentText" presStyleLbl="node1" presStyleIdx="2" presStyleCnt="3" custScaleX="119231" custScaleY="115378">
        <dgm:presLayoutVars>
          <dgm:chMax val="0"/>
          <dgm:bulletEnabled val="1"/>
        </dgm:presLayoutVars>
      </dgm:prSet>
      <dgm:spPr/>
    </dgm:pt>
    <dgm:pt modelId="{D45D249F-C57D-4F2B-AF90-9F957971CF06}" type="pres">
      <dgm:prSet presAssocID="{729BC027-BF3A-4A0E-A0AD-00AAC39FE13C}" presName="negativeSpace" presStyleCnt="0"/>
      <dgm:spPr/>
    </dgm:pt>
    <dgm:pt modelId="{BC8C8F89-8C45-4CCE-9E97-8F6DC7F3739F}" type="pres">
      <dgm:prSet presAssocID="{729BC027-BF3A-4A0E-A0AD-00AAC39FE13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93C4D06-0EF0-4C5B-B750-AA6EF4E47D29}" srcId="{F8372AAD-1C2E-4D3E-A074-EF3124EB1F61}" destId="{2D5CB09D-3425-404D-8BEB-BC9F514CAE4E}" srcOrd="1" destOrd="0" parTransId="{203D16FF-57A0-4890-B065-ED12BEF375A8}" sibTransId="{29D6FED2-9F44-48EE-9323-E8D1AA59A391}"/>
    <dgm:cxn modelId="{CA685B3C-4DBF-4E3C-97C1-DF0E107B0260}" srcId="{F8372AAD-1C2E-4D3E-A074-EF3124EB1F61}" destId="{C0E04545-ABD6-4396-93F4-9068F003F34B}" srcOrd="0" destOrd="0" parTransId="{F297DAC6-16DF-48A1-8755-F9A15F395566}" sibTransId="{4E44CDF5-3703-4F2D-9767-07EDE25DCA51}"/>
    <dgm:cxn modelId="{EC024647-462C-41D8-80D3-9AAD97F1E462}" type="presOf" srcId="{F8372AAD-1C2E-4D3E-A074-EF3124EB1F61}" destId="{8307BB19-6157-4B75-8EFB-7BA81B656E9B}" srcOrd="0" destOrd="0" presId="urn:microsoft.com/office/officeart/2005/8/layout/list1"/>
    <dgm:cxn modelId="{78135F69-1210-431E-A6DF-453A7DE42E80}" srcId="{F8372AAD-1C2E-4D3E-A074-EF3124EB1F61}" destId="{729BC027-BF3A-4A0E-A0AD-00AAC39FE13C}" srcOrd="2" destOrd="0" parTransId="{ADACA5EC-01CB-4248-96ED-1BDE5426BC92}" sibTransId="{318605D7-B0A8-42D7-B92C-DDDC419A4B38}"/>
    <dgm:cxn modelId="{06A0A8A0-1BE9-497D-9284-9211E4D8B054}" type="presOf" srcId="{2D5CB09D-3425-404D-8BEB-BC9F514CAE4E}" destId="{DA42A5E4-799B-4C4D-9C46-547F1AA91C23}" srcOrd="1" destOrd="0" presId="urn:microsoft.com/office/officeart/2005/8/layout/list1"/>
    <dgm:cxn modelId="{291547A4-845B-43BA-ACE5-BB9C97CB9136}" type="presOf" srcId="{C0E04545-ABD6-4396-93F4-9068F003F34B}" destId="{301EC72D-25FA-44DF-B4B1-CE9421157A6B}" srcOrd="0" destOrd="0" presId="urn:microsoft.com/office/officeart/2005/8/layout/list1"/>
    <dgm:cxn modelId="{215EDAAD-CAC3-469F-ADAB-A40801432DC3}" type="presOf" srcId="{C0E04545-ABD6-4396-93F4-9068F003F34B}" destId="{198CA1E2-A814-403C-AE6F-C0BFDB0E8E4B}" srcOrd="1" destOrd="0" presId="urn:microsoft.com/office/officeart/2005/8/layout/list1"/>
    <dgm:cxn modelId="{686A40BF-A77E-4DBB-A0E7-40FF61CC3A7E}" type="presOf" srcId="{729BC027-BF3A-4A0E-A0AD-00AAC39FE13C}" destId="{3B6D63C6-F55E-4211-9865-3B8D81222722}" srcOrd="0" destOrd="0" presId="urn:microsoft.com/office/officeart/2005/8/layout/list1"/>
    <dgm:cxn modelId="{B28E77C3-E54C-4815-BB47-3F8568A099D8}" type="presOf" srcId="{729BC027-BF3A-4A0E-A0AD-00AAC39FE13C}" destId="{0D252C48-8516-4746-B4D5-8E0DEC486845}" srcOrd="1" destOrd="0" presId="urn:microsoft.com/office/officeart/2005/8/layout/list1"/>
    <dgm:cxn modelId="{0A63B0FE-DB67-4E44-94DC-C83D4BE0AC1D}" type="presOf" srcId="{2D5CB09D-3425-404D-8BEB-BC9F514CAE4E}" destId="{C70FC33D-D47D-4B27-90C5-D2FA58298663}" srcOrd="0" destOrd="0" presId="urn:microsoft.com/office/officeart/2005/8/layout/list1"/>
    <dgm:cxn modelId="{8F842281-B226-4CEF-BAEE-3E54A491980C}" type="presParOf" srcId="{8307BB19-6157-4B75-8EFB-7BA81B656E9B}" destId="{16136CE4-0327-486B-89ED-0CCA991A6DB3}" srcOrd="0" destOrd="0" presId="urn:microsoft.com/office/officeart/2005/8/layout/list1"/>
    <dgm:cxn modelId="{E6275C1F-9AA7-4587-94B4-DBF7D90B74C9}" type="presParOf" srcId="{16136CE4-0327-486B-89ED-0CCA991A6DB3}" destId="{301EC72D-25FA-44DF-B4B1-CE9421157A6B}" srcOrd="0" destOrd="0" presId="urn:microsoft.com/office/officeart/2005/8/layout/list1"/>
    <dgm:cxn modelId="{58816145-D15B-4700-9B9E-C5CB84A4FCED}" type="presParOf" srcId="{16136CE4-0327-486B-89ED-0CCA991A6DB3}" destId="{198CA1E2-A814-403C-AE6F-C0BFDB0E8E4B}" srcOrd="1" destOrd="0" presId="urn:microsoft.com/office/officeart/2005/8/layout/list1"/>
    <dgm:cxn modelId="{9B3F6CBE-445C-4824-B401-06DE25B75ABB}" type="presParOf" srcId="{8307BB19-6157-4B75-8EFB-7BA81B656E9B}" destId="{5222BBAA-4F89-416F-B547-1C90427CC058}" srcOrd="1" destOrd="0" presId="urn:microsoft.com/office/officeart/2005/8/layout/list1"/>
    <dgm:cxn modelId="{5996356C-7427-4460-9AA6-B9DEB8E5CDF2}" type="presParOf" srcId="{8307BB19-6157-4B75-8EFB-7BA81B656E9B}" destId="{8DB5569F-B265-450C-BBD5-002E02DD3933}" srcOrd="2" destOrd="0" presId="urn:microsoft.com/office/officeart/2005/8/layout/list1"/>
    <dgm:cxn modelId="{787006C7-FB7E-44B8-B755-C93C1DA05D4F}" type="presParOf" srcId="{8307BB19-6157-4B75-8EFB-7BA81B656E9B}" destId="{3DA318D7-BCD8-4BA7-BCD5-F297CDDE6604}" srcOrd="3" destOrd="0" presId="urn:microsoft.com/office/officeart/2005/8/layout/list1"/>
    <dgm:cxn modelId="{E0C68EFE-861C-4218-B57B-E8815D9FBA14}" type="presParOf" srcId="{8307BB19-6157-4B75-8EFB-7BA81B656E9B}" destId="{191E8B5F-F18F-4BD6-AEE8-18FC5391BA8B}" srcOrd="4" destOrd="0" presId="urn:microsoft.com/office/officeart/2005/8/layout/list1"/>
    <dgm:cxn modelId="{81E0A29D-4A7A-4328-8508-7C135AD4B012}" type="presParOf" srcId="{191E8B5F-F18F-4BD6-AEE8-18FC5391BA8B}" destId="{C70FC33D-D47D-4B27-90C5-D2FA58298663}" srcOrd="0" destOrd="0" presId="urn:microsoft.com/office/officeart/2005/8/layout/list1"/>
    <dgm:cxn modelId="{1EE888BE-E9CA-4F91-A53D-13AEC9CE0EA5}" type="presParOf" srcId="{191E8B5F-F18F-4BD6-AEE8-18FC5391BA8B}" destId="{DA42A5E4-799B-4C4D-9C46-547F1AA91C23}" srcOrd="1" destOrd="0" presId="urn:microsoft.com/office/officeart/2005/8/layout/list1"/>
    <dgm:cxn modelId="{B55AF33E-57ED-4F21-ADDA-476CE401F85F}" type="presParOf" srcId="{8307BB19-6157-4B75-8EFB-7BA81B656E9B}" destId="{74E9F63C-5CBE-45D4-823F-5C91374866C3}" srcOrd="5" destOrd="0" presId="urn:microsoft.com/office/officeart/2005/8/layout/list1"/>
    <dgm:cxn modelId="{9C012C1F-6887-4274-B21A-62D63EAC1163}" type="presParOf" srcId="{8307BB19-6157-4B75-8EFB-7BA81B656E9B}" destId="{8521CB05-CC9E-4C5F-829C-06A49ED24C7A}" srcOrd="6" destOrd="0" presId="urn:microsoft.com/office/officeart/2005/8/layout/list1"/>
    <dgm:cxn modelId="{5C1DE7F8-F761-49BF-AA0D-3491551934F8}" type="presParOf" srcId="{8307BB19-6157-4B75-8EFB-7BA81B656E9B}" destId="{3059FA12-5030-4BCE-8FFA-3E30EDB763CD}" srcOrd="7" destOrd="0" presId="urn:microsoft.com/office/officeart/2005/8/layout/list1"/>
    <dgm:cxn modelId="{0D94EB6D-9FF2-4841-ADAF-D0B3E6245424}" type="presParOf" srcId="{8307BB19-6157-4B75-8EFB-7BA81B656E9B}" destId="{1469D1C0-B18F-4AB3-971D-0BB2D77B215E}" srcOrd="8" destOrd="0" presId="urn:microsoft.com/office/officeart/2005/8/layout/list1"/>
    <dgm:cxn modelId="{70406925-9962-4588-AA0D-080BD40E7C8C}" type="presParOf" srcId="{1469D1C0-B18F-4AB3-971D-0BB2D77B215E}" destId="{3B6D63C6-F55E-4211-9865-3B8D81222722}" srcOrd="0" destOrd="0" presId="urn:microsoft.com/office/officeart/2005/8/layout/list1"/>
    <dgm:cxn modelId="{F9DE1975-C45D-4A13-B688-6D4BB6FA8AEA}" type="presParOf" srcId="{1469D1C0-B18F-4AB3-971D-0BB2D77B215E}" destId="{0D252C48-8516-4746-B4D5-8E0DEC486845}" srcOrd="1" destOrd="0" presId="urn:microsoft.com/office/officeart/2005/8/layout/list1"/>
    <dgm:cxn modelId="{E91AFE7D-93C8-471A-A551-049C80764B96}" type="presParOf" srcId="{8307BB19-6157-4B75-8EFB-7BA81B656E9B}" destId="{D45D249F-C57D-4F2B-AF90-9F957971CF06}" srcOrd="9" destOrd="0" presId="urn:microsoft.com/office/officeart/2005/8/layout/list1"/>
    <dgm:cxn modelId="{60A7E6A4-4822-432B-8F9C-C63387D3905A}" type="presParOf" srcId="{8307BB19-6157-4B75-8EFB-7BA81B656E9B}" destId="{BC8C8F89-8C45-4CCE-9E97-8F6DC7F3739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EBB69B-B49C-48DC-93C3-3D18FE8ECF28}" type="doc">
      <dgm:prSet loTypeId="urn:microsoft.com/office/officeart/2005/8/layout/default#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2783FE0-ECB7-4989-9DC7-A2B187A1C49C}">
      <dgm:prSet/>
      <dgm:spPr/>
      <dgm:t>
        <a:bodyPr/>
        <a:lstStyle/>
        <a:p>
          <a:pPr rtl="0"/>
          <a:r>
            <a:rPr lang="en-US" dirty="0"/>
            <a:t>Customer</a:t>
          </a:r>
        </a:p>
      </dgm:t>
    </dgm:pt>
    <dgm:pt modelId="{A551566B-D96F-4B53-A4FC-2A3726146576}" type="parTrans" cxnId="{92052FEA-9866-4106-9BFE-7B143E322273}">
      <dgm:prSet/>
      <dgm:spPr/>
      <dgm:t>
        <a:bodyPr/>
        <a:lstStyle/>
        <a:p>
          <a:endParaRPr lang="en-US"/>
        </a:p>
      </dgm:t>
    </dgm:pt>
    <dgm:pt modelId="{AC7A8D3D-E78C-4BAD-A110-1691CA46BC99}" type="sibTrans" cxnId="{92052FEA-9866-4106-9BFE-7B143E322273}">
      <dgm:prSet/>
      <dgm:spPr/>
      <dgm:t>
        <a:bodyPr/>
        <a:lstStyle/>
        <a:p>
          <a:endParaRPr lang="en-US"/>
        </a:p>
      </dgm:t>
    </dgm:pt>
    <dgm:pt modelId="{69565186-57FC-476D-8D67-CE5E6ED1E0B6}">
      <dgm:prSet/>
      <dgm:spPr/>
      <dgm:t>
        <a:bodyPr/>
        <a:lstStyle/>
        <a:p>
          <a:pPr rtl="0"/>
          <a:r>
            <a:rPr lang="en-US"/>
            <a:t>Policy makers</a:t>
          </a:r>
        </a:p>
      </dgm:t>
    </dgm:pt>
    <dgm:pt modelId="{4B1BA1EC-62B4-49C2-B30D-2683A643B572}" type="parTrans" cxnId="{54CBEF02-DA43-47FC-99E0-3A03CB54955D}">
      <dgm:prSet/>
      <dgm:spPr/>
      <dgm:t>
        <a:bodyPr/>
        <a:lstStyle/>
        <a:p>
          <a:endParaRPr lang="en-US"/>
        </a:p>
      </dgm:t>
    </dgm:pt>
    <dgm:pt modelId="{C1CDD273-A241-4320-ACF3-33454D165F36}" type="sibTrans" cxnId="{54CBEF02-DA43-47FC-99E0-3A03CB54955D}">
      <dgm:prSet/>
      <dgm:spPr/>
      <dgm:t>
        <a:bodyPr/>
        <a:lstStyle/>
        <a:p>
          <a:endParaRPr lang="en-US"/>
        </a:p>
      </dgm:t>
    </dgm:pt>
    <dgm:pt modelId="{2A89B972-2B48-4F96-9D04-C4D3E43EA5DD}">
      <dgm:prSet/>
      <dgm:spPr/>
      <dgm:t>
        <a:bodyPr/>
        <a:lstStyle/>
        <a:p>
          <a:pPr rtl="0"/>
          <a:r>
            <a:rPr lang="en-US"/>
            <a:t>Department managers</a:t>
          </a:r>
        </a:p>
      </dgm:t>
    </dgm:pt>
    <dgm:pt modelId="{F91C2D3C-BD0A-49FD-88B4-8967FC06E48D}" type="parTrans" cxnId="{861CA661-BE18-494C-A47D-40ECB483C5EB}">
      <dgm:prSet/>
      <dgm:spPr/>
      <dgm:t>
        <a:bodyPr/>
        <a:lstStyle/>
        <a:p>
          <a:endParaRPr lang="en-US"/>
        </a:p>
      </dgm:t>
    </dgm:pt>
    <dgm:pt modelId="{D52918C4-B0B6-4987-A2B1-FBA589484F26}" type="sibTrans" cxnId="{861CA661-BE18-494C-A47D-40ECB483C5EB}">
      <dgm:prSet/>
      <dgm:spPr/>
      <dgm:t>
        <a:bodyPr/>
        <a:lstStyle/>
        <a:p>
          <a:endParaRPr lang="en-US"/>
        </a:p>
      </dgm:t>
    </dgm:pt>
    <dgm:pt modelId="{C43553FD-C6DE-48D5-A7E4-489E110989A9}">
      <dgm:prSet/>
      <dgm:spPr/>
      <dgm:t>
        <a:bodyPr/>
        <a:lstStyle/>
        <a:p>
          <a:pPr rtl="0"/>
          <a:r>
            <a:rPr lang="en-US"/>
            <a:t>Written documentation</a:t>
          </a:r>
        </a:p>
      </dgm:t>
    </dgm:pt>
    <dgm:pt modelId="{C1F6CC48-215F-40CB-BD7F-2277E275D292}" type="parTrans" cxnId="{BAD1D6F5-655B-4944-BB63-2A447AD62587}">
      <dgm:prSet/>
      <dgm:spPr/>
      <dgm:t>
        <a:bodyPr/>
        <a:lstStyle/>
        <a:p>
          <a:endParaRPr lang="en-US"/>
        </a:p>
      </dgm:t>
    </dgm:pt>
    <dgm:pt modelId="{8295DDE9-1232-488D-BDB0-90FF5BE8A9D7}" type="sibTrans" cxnId="{BAD1D6F5-655B-4944-BB63-2A447AD62587}">
      <dgm:prSet/>
      <dgm:spPr/>
      <dgm:t>
        <a:bodyPr/>
        <a:lstStyle/>
        <a:p>
          <a:endParaRPr lang="en-US"/>
        </a:p>
      </dgm:t>
    </dgm:pt>
    <dgm:pt modelId="{CECC9968-8E08-41F3-A83C-E8F6399A7A92}">
      <dgm:prSet/>
      <dgm:spPr/>
      <dgm:t>
        <a:bodyPr/>
        <a:lstStyle/>
        <a:p>
          <a:pPr rtl="0"/>
          <a:r>
            <a:rPr lang="en-US"/>
            <a:t>Direct interviews with end users</a:t>
          </a:r>
        </a:p>
      </dgm:t>
    </dgm:pt>
    <dgm:pt modelId="{9850439D-AB0B-4733-99DE-7F216D14017E}" type="parTrans" cxnId="{F812E66E-3AAF-4E8B-877E-277C5AE1F1D7}">
      <dgm:prSet/>
      <dgm:spPr/>
      <dgm:t>
        <a:bodyPr/>
        <a:lstStyle/>
        <a:p>
          <a:endParaRPr lang="en-US"/>
        </a:p>
      </dgm:t>
    </dgm:pt>
    <dgm:pt modelId="{2BFC0A94-F161-4EBC-B520-E72AB9249859}" type="sibTrans" cxnId="{F812E66E-3AAF-4E8B-877E-277C5AE1F1D7}">
      <dgm:prSet/>
      <dgm:spPr/>
      <dgm:t>
        <a:bodyPr/>
        <a:lstStyle/>
        <a:p>
          <a:endParaRPr lang="en-US"/>
        </a:p>
      </dgm:t>
    </dgm:pt>
    <dgm:pt modelId="{8E422CEC-62B9-4AD7-8938-DB63F97F51D3}">
      <dgm:prSet/>
      <dgm:spPr/>
      <dgm:t>
        <a:bodyPr/>
        <a:lstStyle/>
        <a:p>
          <a:pPr rtl="0"/>
          <a:r>
            <a:rPr lang="en-US" dirty="0"/>
            <a:t>Company managers</a:t>
          </a:r>
        </a:p>
      </dgm:t>
    </dgm:pt>
    <dgm:pt modelId="{E3045626-C0EA-4ADF-92FE-B02447AA61AC}" type="parTrans" cxnId="{10A65BB0-FB6B-45B3-A4D8-64361C116112}">
      <dgm:prSet/>
      <dgm:spPr/>
      <dgm:t>
        <a:bodyPr/>
        <a:lstStyle/>
        <a:p>
          <a:endParaRPr lang="en-US"/>
        </a:p>
      </dgm:t>
    </dgm:pt>
    <dgm:pt modelId="{D40D9C90-F780-4781-9E18-228AABF39756}" type="sibTrans" cxnId="{10A65BB0-FB6B-45B3-A4D8-64361C116112}">
      <dgm:prSet/>
      <dgm:spPr/>
      <dgm:t>
        <a:bodyPr/>
        <a:lstStyle/>
        <a:p>
          <a:endParaRPr lang="en-US"/>
        </a:p>
      </dgm:t>
    </dgm:pt>
    <dgm:pt modelId="{A097145F-534A-4610-AD2C-3630677F2E49}" type="pres">
      <dgm:prSet presAssocID="{F8EBB69B-B49C-48DC-93C3-3D18FE8ECF28}" presName="diagram" presStyleCnt="0">
        <dgm:presLayoutVars>
          <dgm:dir/>
          <dgm:resizeHandles val="exact"/>
        </dgm:presLayoutVars>
      </dgm:prSet>
      <dgm:spPr/>
    </dgm:pt>
    <dgm:pt modelId="{AAC68309-6962-4FF5-8B80-3C9A91A7FBD2}" type="pres">
      <dgm:prSet presAssocID="{E2783FE0-ECB7-4989-9DC7-A2B187A1C49C}" presName="node" presStyleLbl="node1" presStyleIdx="0" presStyleCnt="6">
        <dgm:presLayoutVars>
          <dgm:bulletEnabled val="1"/>
        </dgm:presLayoutVars>
      </dgm:prSet>
      <dgm:spPr/>
    </dgm:pt>
    <dgm:pt modelId="{F8EDCEBA-5AD5-4521-9DFE-B098FAFCDF54}" type="pres">
      <dgm:prSet presAssocID="{AC7A8D3D-E78C-4BAD-A110-1691CA46BC99}" presName="sibTrans" presStyleCnt="0"/>
      <dgm:spPr/>
    </dgm:pt>
    <dgm:pt modelId="{EE853739-6787-4E32-BA33-1FC6487D4C5B}" type="pres">
      <dgm:prSet presAssocID="{8E422CEC-62B9-4AD7-8938-DB63F97F51D3}" presName="node" presStyleLbl="node1" presStyleIdx="1" presStyleCnt="6">
        <dgm:presLayoutVars>
          <dgm:bulletEnabled val="1"/>
        </dgm:presLayoutVars>
      </dgm:prSet>
      <dgm:spPr/>
    </dgm:pt>
    <dgm:pt modelId="{DA11EF77-8AA3-401A-B2CB-4B533A7C9440}" type="pres">
      <dgm:prSet presAssocID="{D40D9C90-F780-4781-9E18-228AABF39756}" presName="sibTrans" presStyleCnt="0"/>
      <dgm:spPr/>
    </dgm:pt>
    <dgm:pt modelId="{6408D1CF-4E44-4544-936F-0C0E152F51BC}" type="pres">
      <dgm:prSet presAssocID="{69565186-57FC-476D-8D67-CE5E6ED1E0B6}" presName="node" presStyleLbl="node1" presStyleIdx="2" presStyleCnt="6">
        <dgm:presLayoutVars>
          <dgm:bulletEnabled val="1"/>
        </dgm:presLayoutVars>
      </dgm:prSet>
      <dgm:spPr/>
    </dgm:pt>
    <dgm:pt modelId="{803D8BDE-C2F6-477B-AE19-969CA615EEBD}" type="pres">
      <dgm:prSet presAssocID="{C1CDD273-A241-4320-ACF3-33454D165F36}" presName="sibTrans" presStyleCnt="0"/>
      <dgm:spPr/>
    </dgm:pt>
    <dgm:pt modelId="{1B6FEC7C-5BBA-46A0-9867-DD7D43324B4B}" type="pres">
      <dgm:prSet presAssocID="{2A89B972-2B48-4F96-9D04-C4D3E43EA5DD}" presName="node" presStyleLbl="node1" presStyleIdx="3" presStyleCnt="6">
        <dgm:presLayoutVars>
          <dgm:bulletEnabled val="1"/>
        </dgm:presLayoutVars>
      </dgm:prSet>
      <dgm:spPr/>
    </dgm:pt>
    <dgm:pt modelId="{CF23DC2A-7D5B-49CA-A0A3-16104DF93AAF}" type="pres">
      <dgm:prSet presAssocID="{D52918C4-B0B6-4987-A2B1-FBA589484F26}" presName="sibTrans" presStyleCnt="0"/>
      <dgm:spPr/>
    </dgm:pt>
    <dgm:pt modelId="{8B3BE074-0F4B-4F41-BC7E-8EA58006E3E6}" type="pres">
      <dgm:prSet presAssocID="{C43553FD-C6DE-48D5-A7E4-489E110989A9}" presName="node" presStyleLbl="node1" presStyleIdx="4" presStyleCnt="6">
        <dgm:presLayoutVars>
          <dgm:bulletEnabled val="1"/>
        </dgm:presLayoutVars>
      </dgm:prSet>
      <dgm:spPr/>
    </dgm:pt>
    <dgm:pt modelId="{95250773-112F-4218-9A14-3D7179405EEA}" type="pres">
      <dgm:prSet presAssocID="{8295DDE9-1232-488D-BDB0-90FF5BE8A9D7}" presName="sibTrans" presStyleCnt="0"/>
      <dgm:spPr/>
    </dgm:pt>
    <dgm:pt modelId="{73B10709-A085-49D6-998C-F8DC6A2B5545}" type="pres">
      <dgm:prSet presAssocID="{CECC9968-8E08-41F3-A83C-E8F6399A7A92}" presName="node" presStyleLbl="node1" presStyleIdx="5" presStyleCnt="6">
        <dgm:presLayoutVars>
          <dgm:bulletEnabled val="1"/>
        </dgm:presLayoutVars>
      </dgm:prSet>
      <dgm:spPr/>
    </dgm:pt>
  </dgm:ptLst>
  <dgm:cxnLst>
    <dgm:cxn modelId="{54CBEF02-DA43-47FC-99E0-3A03CB54955D}" srcId="{F8EBB69B-B49C-48DC-93C3-3D18FE8ECF28}" destId="{69565186-57FC-476D-8D67-CE5E6ED1E0B6}" srcOrd="2" destOrd="0" parTransId="{4B1BA1EC-62B4-49C2-B30D-2683A643B572}" sibTransId="{C1CDD273-A241-4320-ACF3-33454D165F36}"/>
    <dgm:cxn modelId="{51D97D0A-B1F2-4865-A960-692B0D988B58}" type="presOf" srcId="{8E422CEC-62B9-4AD7-8938-DB63F97F51D3}" destId="{EE853739-6787-4E32-BA33-1FC6487D4C5B}" srcOrd="0" destOrd="0" presId="urn:microsoft.com/office/officeart/2005/8/layout/default#1"/>
    <dgm:cxn modelId="{D4521D40-E8BD-4221-88AF-CB1339FA21A4}" type="presOf" srcId="{E2783FE0-ECB7-4989-9DC7-A2B187A1C49C}" destId="{AAC68309-6962-4FF5-8B80-3C9A91A7FBD2}" srcOrd="0" destOrd="0" presId="urn:microsoft.com/office/officeart/2005/8/layout/default#1"/>
    <dgm:cxn modelId="{61B4635E-EDBC-4A16-9976-F7B833D86281}" type="presOf" srcId="{F8EBB69B-B49C-48DC-93C3-3D18FE8ECF28}" destId="{A097145F-534A-4610-AD2C-3630677F2E49}" srcOrd="0" destOrd="0" presId="urn:microsoft.com/office/officeart/2005/8/layout/default#1"/>
    <dgm:cxn modelId="{861CA661-BE18-494C-A47D-40ECB483C5EB}" srcId="{F8EBB69B-B49C-48DC-93C3-3D18FE8ECF28}" destId="{2A89B972-2B48-4F96-9D04-C4D3E43EA5DD}" srcOrd="3" destOrd="0" parTransId="{F91C2D3C-BD0A-49FD-88B4-8967FC06E48D}" sibTransId="{D52918C4-B0B6-4987-A2B1-FBA589484F26}"/>
    <dgm:cxn modelId="{7C346742-09C5-4735-8E88-0BB6C90FDAA5}" type="presOf" srcId="{CECC9968-8E08-41F3-A83C-E8F6399A7A92}" destId="{73B10709-A085-49D6-998C-F8DC6A2B5545}" srcOrd="0" destOrd="0" presId="urn:microsoft.com/office/officeart/2005/8/layout/default#1"/>
    <dgm:cxn modelId="{F812E66E-3AAF-4E8B-877E-277C5AE1F1D7}" srcId="{F8EBB69B-B49C-48DC-93C3-3D18FE8ECF28}" destId="{CECC9968-8E08-41F3-A83C-E8F6399A7A92}" srcOrd="5" destOrd="0" parTransId="{9850439D-AB0B-4733-99DE-7F216D14017E}" sibTransId="{2BFC0A94-F161-4EBC-B520-E72AB9249859}"/>
    <dgm:cxn modelId="{1BD10882-BD3E-41D9-A7DF-DFC6D6E7F25C}" type="presOf" srcId="{69565186-57FC-476D-8D67-CE5E6ED1E0B6}" destId="{6408D1CF-4E44-4544-936F-0C0E152F51BC}" srcOrd="0" destOrd="0" presId="urn:microsoft.com/office/officeart/2005/8/layout/default#1"/>
    <dgm:cxn modelId="{D00A1E96-0E12-48DB-97CD-6CFBDC2104A9}" type="presOf" srcId="{2A89B972-2B48-4F96-9D04-C4D3E43EA5DD}" destId="{1B6FEC7C-5BBA-46A0-9867-DD7D43324B4B}" srcOrd="0" destOrd="0" presId="urn:microsoft.com/office/officeart/2005/8/layout/default#1"/>
    <dgm:cxn modelId="{10A65BB0-FB6B-45B3-A4D8-64361C116112}" srcId="{F8EBB69B-B49C-48DC-93C3-3D18FE8ECF28}" destId="{8E422CEC-62B9-4AD7-8938-DB63F97F51D3}" srcOrd="1" destOrd="0" parTransId="{E3045626-C0EA-4ADF-92FE-B02447AA61AC}" sibTransId="{D40D9C90-F780-4781-9E18-228AABF39756}"/>
    <dgm:cxn modelId="{CCFC13DF-AA35-4798-8177-33C71FF1DBFB}" type="presOf" srcId="{C43553FD-C6DE-48D5-A7E4-489E110989A9}" destId="{8B3BE074-0F4B-4F41-BC7E-8EA58006E3E6}" srcOrd="0" destOrd="0" presId="urn:microsoft.com/office/officeart/2005/8/layout/default#1"/>
    <dgm:cxn modelId="{92052FEA-9866-4106-9BFE-7B143E322273}" srcId="{F8EBB69B-B49C-48DC-93C3-3D18FE8ECF28}" destId="{E2783FE0-ECB7-4989-9DC7-A2B187A1C49C}" srcOrd="0" destOrd="0" parTransId="{A551566B-D96F-4B53-A4FC-2A3726146576}" sibTransId="{AC7A8D3D-E78C-4BAD-A110-1691CA46BC99}"/>
    <dgm:cxn modelId="{BAD1D6F5-655B-4944-BB63-2A447AD62587}" srcId="{F8EBB69B-B49C-48DC-93C3-3D18FE8ECF28}" destId="{C43553FD-C6DE-48D5-A7E4-489E110989A9}" srcOrd="4" destOrd="0" parTransId="{C1F6CC48-215F-40CB-BD7F-2277E275D292}" sibTransId="{8295DDE9-1232-488D-BDB0-90FF5BE8A9D7}"/>
    <dgm:cxn modelId="{AABB6A61-3843-40D3-B122-76B57396FDD9}" type="presParOf" srcId="{A097145F-534A-4610-AD2C-3630677F2E49}" destId="{AAC68309-6962-4FF5-8B80-3C9A91A7FBD2}" srcOrd="0" destOrd="0" presId="urn:microsoft.com/office/officeart/2005/8/layout/default#1"/>
    <dgm:cxn modelId="{C68CE861-C5C0-4ACE-AA9D-7E837EC30DA7}" type="presParOf" srcId="{A097145F-534A-4610-AD2C-3630677F2E49}" destId="{F8EDCEBA-5AD5-4521-9DFE-B098FAFCDF54}" srcOrd="1" destOrd="0" presId="urn:microsoft.com/office/officeart/2005/8/layout/default#1"/>
    <dgm:cxn modelId="{1FFEDC36-3814-49AE-8B87-7560ADB669FD}" type="presParOf" srcId="{A097145F-534A-4610-AD2C-3630677F2E49}" destId="{EE853739-6787-4E32-BA33-1FC6487D4C5B}" srcOrd="2" destOrd="0" presId="urn:microsoft.com/office/officeart/2005/8/layout/default#1"/>
    <dgm:cxn modelId="{472C7357-3FA5-49B2-8D65-128192D8EECB}" type="presParOf" srcId="{A097145F-534A-4610-AD2C-3630677F2E49}" destId="{DA11EF77-8AA3-401A-B2CB-4B533A7C9440}" srcOrd="3" destOrd="0" presId="urn:microsoft.com/office/officeart/2005/8/layout/default#1"/>
    <dgm:cxn modelId="{422453E7-1C29-4F8B-B6EF-A1EBFFC1AC91}" type="presParOf" srcId="{A097145F-534A-4610-AD2C-3630677F2E49}" destId="{6408D1CF-4E44-4544-936F-0C0E152F51BC}" srcOrd="4" destOrd="0" presId="urn:microsoft.com/office/officeart/2005/8/layout/default#1"/>
    <dgm:cxn modelId="{9120E0EC-7468-4C84-A543-A942E13A9A5A}" type="presParOf" srcId="{A097145F-534A-4610-AD2C-3630677F2E49}" destId="{803D8BDE-C2F6-477B-AE19-969CA615EEBD}" srcOrd="5" destOrd="0" presId="urn:microsoft.com/office/officeart/2005/8/layout/default#1"/>
    <dgm:cxn modelId="{5C185980-858D-428E-8C99-E4C75F52A365}" type="presParOf" srcId="{A097145F-534A-4610-AD2C-3630677F2E49}" destId="{1B6FEC7C-5BBA-46A0-9867-DD7D43324B4B}" srcOrd="6" destOrd="0" presId="urn:microsoft.com/office/officeart/2005/8/layout/default#1"/>
    <dgm:cxn modelId="{B591D9F9-45C8-4599-BA9F-9150C93FCE85}" type="presParOf" srcId="{A097145F-534A-4610-AD2C-3630677F2E49}" destId="{CF23DC2A-7D5B-49CA-A0A3-16104DF93AAF}" srcOrd="7" destOrd="0" presId="urn:microsoft.com/office/officeart/2005/8/layout/default#1"/>
    <dgm:cxn modelId="{B53368EF-3C5C-42D3-B470-9FCAE565E69C}" type="presParOf" srcId="{A097145F-534A-4610-AD2C-3630677F2E49}" destId="{8B3BE074-0F4B-4F41-BC7E-8EA58006E3E6}" srcOrd="8" destOrd="0" presId="urn:microsoft.com/office/officeart/2005/8/layout/default#1"/>
    <dgm:cxn modelId="{EAC5781F-E075-46AC-8AEA-C3F8FF91A239}" type="presParOf" srcId="{A097145F-534A-4610-AD2C-3630677F2E49}" destId="{95250773-112F-4218-9A14-3D7179405EEA}" srcOrd="9" destOrd="0" presId="urn:microsoft.com/office/officeart/2005/8/layout/default#1"/>
    <dgm:cxn modelId="{0A9B21EF-E177-42F1-BE6D-32D575A06463}" type="presParOf" srcId="{A097145F-534A-4610-AD2C-3630677F2E49}" destId="{73B10709-A085-49D6-998C-F8DC6A2B5545}" srcOrd="10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D4EBBF-93CD-43A2-84C8-EF5140025E2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4B02C29-A8C4-4BA3-B384-9C8D41B31526}">
      <dgm:prSet custT="1"/>
      <dgm:spPr/>
      <dgm:t>
        <a:bodyPr/>
        <a:lstStyle/>
        <a:p>
          <a:pPr rtl="0"/>
          <a:r>
            <a:rPr lang="en-US" sz="3000" b="1" dirty="0"/>
            <a:t>Schema</a:t>
          </a:r>
          <a:r>
            <a:rPr lang="en-US" sz="3000" dirty="0"/>
            <a:t> </a:t>
          </a:r>
        </a:p>
      </dgm:t>
    </dgm:pt>
    <dgm:pt modelId="{CE52D165-4A2C-4FFD-B319-85DDBF3E9860}" type="parTrans" cxnId="{3FFB7293-58EA-42BF-BCB0-BDA4B097ED29}">
      <dgm:prSet/>
      <dgm:spPr/>
      <dgm:t>
        <a:bodyPr/>
        <a:lstStyle/>
        <a:p>
          <a:endParaRPr lang="en-US"/>
        </a:p>
      </dgm:t>
    </dgm:pt>
    <dgm:pt modelId="{E9242715-A703-4054-91D2-17DAB09A7A0D}" type="sibTrans" cxnId="{3FFB7293-58EA-42BF-BCB0-BDA4B097ED29}">
      <dgm:prSet/>
      <dgm:spPr/>
      <dgm:t>
        <a:bodyPr/>
        <a:lstStyle/>
        <a:p>
          <a:endParaRPr lang="en-US"/>
        </a:p>
      </dgm:t>
    </dgm:pt>
    <dgm:pt modelId="{E2A4F111-B251-4B6A-9341-C6DA0D1AA670}">
      <dgm:prSet custT="1"/>
      <dgm:spPr/>
      <dgm:t>
        <a:bodyPr/>
        <a:lstStyle/>
        <a:p>
          <a:pPr rtl="0"/>
          <a:r>
            <a:rPr lang="en-US" sz="2400" dirty="0">
              <a:solidFill>
                <a:srgbClr val="002060"/>
              </a:solidFill>
            </a:rPr>
            <a:t>Conceptual organization of the entire database as viewed by the database administrator</a:t>
          </a:r>
        </a:p>
      </dgm:t>
    </dgm:pt>
    <dgm:pt modelId="{C82D3674-E4BE-45F9-9006-025AD1A02877}" type="parTrans" cxnId="{485A574A-96C2-4A43-839C-154736380719}">
      <dgm:prSet/>
      <dgm:spPr/>
      <dgm:t>
        <a:bodyPr/>
        <a:lstStyle/>
        <a:p>
          <a:endParaRPr lang="en-US"/>
        </a:p>
      </dgm:t>
    </dgm:pt>
    <dgm:pt modelId="{AE862E0A-97C5-4C3C-9A9C-F01C7CCF9CBF}" type="sibTrans" cxnId="{485A574A-96C2-4A43-839C-154736380719}">
      <dgm:prSet/>
      <dgm:spPr/>
      <dgm:t>
        <a:bodyPr/>
        <a:lstStyle/>
        <a:p>
          <a:endParaRPr lang="en-US"/>
        </a:p>
      </dgm:t>
    </dgm:pt>
    <dgm:pt modelId="{119AA385-F25B-4DDF-BBDE-EA14D87BE0D2}">
      <dgm:prSet custT="1"/>
      <dgm:spPr/>
      <dgm:t>
        <a:bodyPr/>
        <a:lstStyle/>
        <a:p>
          <a:pPr rtl="0"/>
          <a:r>
            <a:rPr lang="en-US" sz="3000" b="1" dirty="0"/>
            <a:t>Subschema</a:t>
          </a:r>
          <a:r>
            <a:rPr lang="en-US" sz="3000" dirty="0"/>
            <a:t> </a:t>
          </a:r>
        </a:p>
      </dgm:t>
    </dgm:pt>
    <dgm:pt modelId="{06295391-ED85-449C-97CD-7757A4D61027}" type="parTrans" cxnId="{D80DB105-04A3-4B13-96A3-14AB8632CC80}">
      <dgm:prSet/>
      <dgm:spPr/>
      <dgm:t>
        <a:bodyPr/>
        <a:lstStyle/>
        <a:p>
          <a:endParaRPr lang="en-US"/>
        </a:p>
      </dgm:t>
    </dgm:pt>
    <dgm:pt modelId="{BA6CA30A-7E30-4AA6-8690-25EC800ED463}" type="sibTrans" cxnId="{D80DB105-04A3-4B13-96A3-14AB8632CC80}">
      <dgm:prSet/>
      <dgm:spPr/>
      <dgm:t>
        <a:bodyPr/>
        <a:lstStyle/>
        <a:p>
          <a:endParaRPr lang="en-US"/>
        </a:p>
      </dgm:t>
    </dgm:pt>
    <dgm:pt modelId="{6B8F4C67-6452-428C-A237-6223E582A85F}">
      <dgm:prSet custT="1"/>
      <dgm:spPr/>
      <dgm:t>
        <a:bodyPr/>
        <a:lstStyle/>
        <a:p>
          <a:pPr rtl="0"/>
          <a:r>
            <a:rPr lang="en-US" sz="2400" dirty="0">
              <a:solidFill>
                <a:srgbClr val="002060"/>
              </a:solidFill>
            </a:rPr>
            <a:t>Portion of the database seen by the application programs that produce the desired information from the data within the database</a:t>
          </a:r>
        </a:p>
      </dgm:t>
    </dgm:pt>
    <dgm:pt modelId="{8B65E3A4-BCA0-4C7B-9C52-832FC7DA8EBF}" type="parTrans" cxnId="{0E8E98D7-25E7-4995-9BD1-BF98D52A0B32}">
      <dgm:prSet/>
      <dgm:spPr/>
      <dgm:t>
        <a:bodyPr/>
        <a:lstStyle/>
        <a:p>
          <a:endParaRPr lang="en-US"/>
        </a:p>
      </dgm:t>
    </dgm:pt>
    <dgm:pt modelId="{58EC7FBA-B7AF-4763-9044-858C5907E2D9}" type="sibTrans" cxnId="{0E8E98D7-25E7-4995-9BD1-BF98D52A0B32}">
      <dgm:prSet/>
      <dgm:spPr/>
      <dgm:t>
        <a:bodyPr/>
        <a:lstStyle/>
        <a:p>
          <a:endParaRPr lang="en-US"/>
        </a:p>
      </dgm:t>
    </dgm:pt>
    <dgm:pt modelId="{10FC0F73-612B-48C0-8E44-4E4D262ED868}" type="pres">
      <dgm:prSet presAssocID="{46D4EBBF-93CD-43A2-84C8-EF5140025E2C}" presName="linear" presStyleCnt="0">
        <dgm:presLayoutVars>
          <dgm:animLvl val="lvl"/>
          <dgm:resizeHandles val="exact"/>
        </dgm:presLayoutVars>
      </dgm:prSet>
      <dgm:spPr/>
    </dgm:pt>
    <dgm:pt modelId="{635C5CEC-BFFF-495B-82BC-16384EA1DC36}" type="pres">
      <dgm:prSet presAssocID="{54B02C29-A8C4-4BA3-B384-9C8D41B31526}" presName="parentText" presStyleLbl="node1" presStyleIdx="0" presStyleCnt="2" custScaleX="98131" custScaleY="73191" custLinFactNeighborY="-8399">
        <dgm:presLayoutVars>
          <dgm:chMax val="0"/>
          <dgm:bulletEnabled val="1"/>
        </dgm:presLayoutVars>
      </dgm:prSet>
      <dgm:spPr/>
    </dgm:pt>
    <dgm:pt modelId="{5E325114-2B25-4EAB-A83B-C082E409E6AB}" type="pres">
      <dgm:prSet presAssocID="{54B02C29-A8C4-4BA3-B384-9C8D41B31526}" presName="childText" presStyleLbl="revTx" presStyleIdx="0" presStyleCnt="2">
        <dgm:presLayoutVars>
          <dgm:bulletEnabled val="1"/>
        </dgm:presLayoutVars>
      </dgm:prSet>
      <dgm:spPr/>
    </dgm:pt>
    <dgm:pt modelId="{45A5BE84-5223-4262-9598-25E3738126A0}" type="pres">
      <dgm:prSet presAssocID="{119AA385-F25B-4DDF-BBDE-EA14D87BE0D2}" presName="parentText" presStyleLbl="node1" presStyleIdx="1" presStyleCnt="2" custScaleX="98131" custScaleY="73191" custLinFactNeighborY="-21757">
        <dgm:presLayoutVars>
          <dgm:chMax val="0"/>
          <dgm:bulletEnabled val="1"/>
        </dgm:presLayoutVars>
      </dgm:prSet>
      <dgm:spPr/>
    </dgm:pt>
    <dgm:pt modelId="{178683E0-1538-41E7-ADFD-DFBDCA7FF1B9}" type="pres">
      <dgm:prSet presAssocID="{119AA385-F25B-4DDF-BBDE-EA14D87BE0D2}" presName="childText" presStyleLbl="revTx" presStyleIdx="1" presStyleCnt="2" custLinFactNeighborY="-4305">
        <dgm:presLayoutVars>
          <dgm:bulletEnabled val="1"/>
        </dgm:presLayoutVars>
      </dgm:prSet>
      <dgm:spPr/>
    </dgm:pt>
  </dgm:ptLst>
  <dgm:cxnLst>
    <dgm:cxn modelId="{D80DB105-04A3-4B13-96A3-14AB8632CC80}" srcId="{46D4EBBF-93CD-43A2-84C8-EF5140025E2C}" destId="{119AA385-F25B-4DDF-BBDE-EA14D87BE0D2}" srcOrd="1" destOrd="0" parTransId="{06295391-ED85-449C-97CD-7757A4D61027}" sibTransId="{BA6CA30A-7E30-4AA6-8690-25EC800ED463}"/>
    <dgm:cxn modelId="{1087BB22-85FD-4379-B199-6C0E328E4037}" type="presOf" srcId="{6B8F4C67-6452-428C-A237-6223E582A85F}" destId="{178683E0-1538-41E7-ADFD-DFBDCA7FF1B9}" srcOrd="0" destOrd="0" presId="urn:microsoft.com/office/officeart/2005/8/layout/vList2"/>
    <dgm:cxn modelId="{16F8C626-6BFA-4948-86AF-E53CE894E8EB}" type="presOf" srcId="{54B02C29-A8C4-4BA3-B384-9C8D41B31526}" destId="{635C5CEC-BFFF-495B-82BC-16384EA1DC36}" srcOrd="0" destOrd="0" presId="urn:microsoft.com/office/officeart/2005/8/layout/vList2"/>
    <dgm:cxn modelId="{485A574A-96C2-4A43-839C-154736380719}" srcId="{54B02C29-A8C4-4BA3-B384-9C8D41B31526}" destId="{E2A4F111-B251-4B6A-9341-C6DA0D1AA670}" srcOrd="0" destOrd="0" parTransId="{C82D3674-E4BE-45F9-9006-025AD1A02877}" sibTransId="{AE862E0A-97C5-4C3C-9A9C-F01C7CCF9CBF}"/>
    <dgm:cxn modelId="{6750A189-420A-41D9-B504-52190B5781F8}" type="presOf" srcId="{46D4EBBF-93CD-43A2-84C8-EF5140025E2C}" destId="{10FC0F73-612B-48C0-8E44-4E4D262ED868}" srcOrd="0" destOrd="0" presId="urn:microsoft.com/office/officeart/2005/8/layout/vList2"/>
    <dgm:cxn modelId="{798C188E-FA6D-4A38-90B8-450595131048}" type="presOf" srcId="{E2A4F111-B251-4B6A-9341-C6DA0D1AA670}" destId="{5E325114-2B25-4EAB-A83B-C082E409E6AB}" srcOrd="0" destOrd="0" presId="urn:microsoft.com/office/officeart/2005/8/layout/vList2"/>
    <dgm:cxn modelId="{3FFB7293-58EA-42BF-BCB0-BDA4B097ED29}" srcId="{46D4EBBF-93CD-43A2-84C8-EF5140025E2C}" destId="{54B02C29-A8C4-4BA3-B384-9C8D41B31526}" srcOrd="0" destOrd="0" parTransId="{CE52D165-4A2C-4FFD-B319-85DDBF3E9860}" sibTransId="{E9242715-A703-4054-91D2-17DAB09A7A0D}"/>
    <dgm:cxn modelId="{5874E4BF-A8A5-4CA1-83F3-183D27B5136A}" type="presOf" srcId="{119AA385-F25B-4DDF-BBDE-EA14D87BE0D2}" destId="{45A5BE84-5223-4262-9598-25E3738126A0}" srcOrd="0" destOrd="0" presId="urn:microsoft.com/office/officeart/2005/8/layout/vList2"/>
    <dgm:cxn modelId="{0E8E98D7-25E7-4995-9BD1-BF98D52A0B32}" srcId="{119AA385-F25B-4DDF-BBDE-EA14D87BE0D2}" destId="{6B8F4C67-6452-428C-A237-6223E582A85F}" srcOrd="0" destOrd="0" parTransId="{8B65E3A4-BCA0-4C7B-9C52-832FC7DA8EBF}" sibTransId="{58EC7FBA-B7AF-4763-9044-858C5907E2D9}"/>
    <dgm:cxn modelId="{D3226E98-B1A0-4F42-AF58-101120E6A618}" type="presParOf" srcId="{10FC0F73-612B-48C0-8E44-4E4D262ED868}" destId="{635C5CEC-BFFF-495B-82BC-16384EA1DC36}" srcOrd="0" destOrd="0" presId="urn:microsoft.com/office/officeart/2005/8/layout/vList2"/>
    <dgm:cxn modelId="{94561AE7-64B9-4FD6-A277-FE703023FF30}" type="presParOf" srcId="{10FC0F73-612B-48C0-8E44-4E4D262ED868}" destId="{5E325114-2B25-4EAB-A83B-C082E409E6AB}" srcOrd="1" destOrd="0" presId="urn:microsoft.com/office/officeart/2005/8/layout/vList2"/>
    <dgm:cxn modelId="{BEB4AF89-B918-41CE-ACD2-08A7EB8F03A7}" type="presParOf" srcId="{10FC0F73-612B-48C0-8E44-4E4D262ED868}" destId="{45A5BE84-5223-4262-9598-25E3738126A0}" srcOrd="2" destOrd="0" presId="urn:microsoft.com/office/officeart/2005/8/layout/vList2"/>
    <dgm:cxn modelId="{0E44CC7E-EFE3-4B5D-A66C-44DE9C9BC986}" type="presParOf" srcId="{10FC0F73-612B-48C0-8E44-4E4D262ED868}" destId="{178683E0-1538-41E7-ADFD-DFBDCA7FF1B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0E79BDA-4E53-4E0F-AC8F-880FC79E9EA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079EDEE-D838-4F8B-9471-791D31A6B136}">
      <dgm:prSet/>
      <dgm:spPr/>
      <dgm:t>
        <a:bodyPr/>
        <a:lstStyle/>
        <a:p>
          <a:pPr rtl="0"/>
          <a:r>
            <a:rPr lang="en-US" b="1" dirty="0"/>
            <a:t>Data Manipulation Language (DML)</a:t>
          </a:r>
          <a:endParaRPr lang="en-CA" b="1" dirty="0"/>
        </a:p>
      </dgm:t>
    </dgm:pt>
    <dgm:pt modelId="{69020BEE-DF8A-43CE-BE60-04CD959EF788}" type="parTrans" cxnId="{364E70E4-F3E9-454B-B8E9-ADB49AB5B6E1}">
      <dgm:prSet/>
      <dgm:spPr/>
      <dgm:t>
        <a:bodyPr/>
        <a:lstStyle/>
        <a:p>
          <a:endParaRPr lang="en-US"/>
        </a:p>
      </dgm:t>
    </dgm:pt>
    <dgm:pt modelId="{0264EE29-3926-4507-A414-7FECDFF9FA89}" type="sibTrans" cxnId="{364E70E4-F3E9-454B-B8E9-ADB49AB5B6E1}">
      <dgm:prSet/>
      <dgm:spPr/>
      <dgm:t>
        <a:bodyPr/>
        <a:lstStyle/>
        <a:p>
          <a:endParaRPr lang="en-US"/>
        </a:p>
      </dgm:t>
    </dgm:pt>
    <dgm:pt modelId="{7A8906D4-6CD7-415D-BE8D-C31CBB389CDD}">
      <dgm:prSet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</a:rPr>
            <a:t>Environment in which data can be managed and is used to work with the data in the database</a:t>
          </a:r>
          <a:endParaRPr lang="en-CA" dirty="0">
            <a:solidFill>
              <a:srgbClr val="002060"/>
            </a:solidFill>
          </a:endParaRPr>
        </a:p>
      </dgm:t>
    </dgm:pt>
    <dgm:pt modelId="{CFBBB80A-6B84-4EC4-861D-134026DD0DE3}" type="parTrans" cxnId="{7B8244A2-78F0-41C4-B0A1-E9F11BBCE732}">
      <dgm:prSet/>
      <dgm:spPr/>
      <dgm:t>
        <a:bodyPr/>
        <a:lstStyle/>
        <a:p>
          <a:endParaRPr lang="en-US"/>
        </a:p>
      </dgm:t>
    </dgm:pt>
    <dgm:pt modelId="{D85DF8F1-A886-488E-8835-BD4EA900344F}" type="sibTrans" cxnId="{7B8244A2-78F0-41C4-B0A1-E9F11BBCE732}">
      <dgm:prSet/>
      <dgm:spPr/>
      <dgm:t>
        <a:bodyPr/>
        <a:lstStyle/>
        <a:p>
          <a:endParaRPr lang="en-US"/>
        </a:p>
      </dgm:t>
    </dgm:pt>
    <dgm:pt modelId="{88FE5F31-2EBF-4839-B3FB-9325A7CD8410}">
      <dgm:prSet/>
      <dgm:spPr/>
      <dgm:t>
        <a:bodyPr/>
        <a:lstStyle/>
        <a:p>
          <a:pPr rtl="0"/>
          <a:r>
            <a:rPr lang="en-US" b="1" dirty="0"/>
            <a:t>Data Definition Language (DDL)</a:t>
          </a:r>
          <a:endParaRPr lang="en-CA" b="1" dirty="0"/>
        </a:p>
      </dgm:t>
    </dgm:pt>
    <dgm:pt modelId="{79700BB4-D931-4732-9B39-CC86FB73C2F2}" type="parTrans" cxnId="{6C435239-6ABE-49CE-9397-5F904E26D0B0}">
      <dgm:prSet/>
      <dgm:spPr/>
      <dgm:t>
        <a:bodyPr/>
        <a:lstStyle/>
        <a:p>
          <a:endParaRPr lang="en-US"/>
        </a:p>
      </dgm:t>
    </dgm:pt>
    <dgm:pt modelId="{0D474905-3433-465F-AF80-4040CEBCB2A0}" type="sibTrans" cxnId="{6C435239-6ABE-49CE-9397-5F904E26D0B0}">
      <dgm:prSet/>
      <dgm:spPr/>
      <dgm:t>
        <a:bodyPr/>
        <a:lstStyle/>
        <a:p>
          <a:endParaRPr lang="en-US"/>
        </a:p>
      </dgm:t>
    </dgm:pt>
    <dgm:pt modelId="{54E2A743-DBB1-480F-9C65-E277827C1BE5}">
      <dgm:prSet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</a:rPr>
            <a:t>Enables the database administrator to define the schema components </a:t>
          </a:r>
          <a:endParaRPr lang="en-CA" dirty="0">
            <a:solidFill>
              <a:srgbClr val="002060"/>
            </a:solidFill>
          </a:endParaRPr>
        </a:p>
      </dgm:t>
    </dgm:pt>
    <dgm:pt modelId="{1331EBED-3056-456D-8598-51466B30FBD7}" type="parTrans" cxnId="{EFC1897D-B9B3-4BCB-AAD5-1B76DE82398E}">
      <dgm:prSet/>
      <dgm:spPr/>
      <dgm:t>
        <a:bodyPr/>
        <a:lstStyle/>
        <a:p>
          <a:endParaRPr lang="en-US"/>
        </a:p>
      </dgm:t>
    </dgm:pt>
    <dgm:pt modelId="{EFA28716-71F3-47CA-A3C8-B52D022D37B4}" type="sibTrans" cxnId="{EFC1897D-B9B3-4BCB-AAD5-1B76DE82398E}">
      <dgm:prSet/>
      <dgm:spPr/>
      <dgm:t>
        <a:bodyPr/>
        <a:lstStyle/>
        <a:p>
          <a:endParaRPr lang="en-US"/>
        </a:p>
      </dgm:t>
    </dgm:pt>
    <dgm:pt modelId="{C45D8DA6-7965-4A84-A009-6CFA38ED30D8}" type="pres">
      <dgm:prSet presAssocID="{10E79BDA-4E53-4E0F-AC8F-880FC79E9EAD}" presName="linear" presStyleCnt="0">
        <dgm:presLayoutVars>
          <dgm:animLvl val="lvl"/>
          <dgm:resizeHandles val="exact"/>
        </dgm:presLayoutVars>
      </dgm:prSet>
      <dgm:spPr/>
    </dgm:pt>
    <dgm:pt modelId="{5194E302-DD40-4A0A-AA0C-E91C73F63F81}" type="pres">
      <dgm:prSet presAssocID="{6079EDEE-D838-4F8B-9471-791D31A6B136}" presName="parentText" presStyleLbl="node1" presStyleIdx="0" presStyleCnt="2" custScaleX="98039" custScaleY="84714" custLinFactNeighborY="-8215">
        <dgm:presLayoutVars>
          <dgm:chMax val="0"/>
          <dgm:bulletEnabled val="1"/>
        </dgm:presLayoutVars>
      </dgm:prSet>
      <dgm:spPr/>
    </dgm:pt>
    <dgm:pt modelId="{0D150F2C-AB35-47CE-AD83-AE24ABC6C969}" type="pres">
      <dgm:prSet presAssocID="{6079EDEE-D838-4F8B-9471-791D31A6B136}" presName="childText" presStyleLbl="revTx" presStyleIdx="0" presStyleCnt="2">
        <dgm:presLayoutVars>
          <dgm:bulletEnabled val="1"/>
        </dgm:presLayoutVars>
      </dgm:prSet>
      <dgm:spPr/>
    </dgm:pt>
    <dgm:pt modelId="{4B119E9C-D752-4E59-9085-2E71A3AE35B2}" type="pres">
      <dgm:prSet presAssocID="{88FE5F31-2EBF-4839-B3FB-9325A7CD8410}" presName="parentText" presStyleLbl="node1" presStyleIdx="1" presStyleCnt="2" custScaleX="98039" custScaleY="84714" custLinFactNeighborY="-30460">
        <dgm:presLayoutVars>
          <dgm:chMax val="0"/>
          <dgm:bulletEnabled val="1"/>
        </dgm:presLayoutVars>
      </dgm:prSet>
      <dgm:spPr/>
    </dgm:pt>
    <dgm:pt modelId="{D19D3CF1-1251-4B2C-A1F5-8CACF16BED26}" type="pres">
      <dgm:prSet presAssocID="{88FE5F31-2EBF-4839-B3FB-9325A7CD8410}" presName="childText" presStyleLbl="revTx" presStyleIdx="1" presStyleCnt="2" custLinFactNeighborY="-6034">
        <dgm:presLayoutVars>
          <dgm:bulletEnabled val="1"/>
        </dgm:presLayoutVars>
      </dgm:prSet>
      <dgm:spPr/>
    </dgm:pt>
  </dgm:ptLst>
  <dgm:cxnLst>
    <dgm:cxn modelId="{DFA17C19-049D-46B3-8796-712E154B9118}" type="presOf" srcId="{88FE5F31-2EBF-4839-B3FB-9325A7CD8410}" destId="{4B119E9C-D752-4E59-9085-2E71A3AE35B2}" srcOrd="0" destOrd="0" presId="urn:microsoft.com/office/officeart/2005/8/layout/vList2"/>
    <dgm:cxn modelId="{9423BB21-4056-419B-B86D-C31B0A6A4321}" type="presOf" srcId="{10E79BDA-4E53-4E0F-AC8F-880FC79E9EAD}" destId="{C45D8DA6-7965-4A84-A009-6CFA38ED30D8}" srcOrd="0" destOrd="0" presId="urn:microsoft.com/office/officeart/2005/8/layout/vList2"/>
    <dgm:cxn modelId="{6C435239-6ABE-49CE-9397-5F904E26D0B0}" srcId="{10E79BDA-4E53-4E0F-AC8F-880FC79E9EAD}" destId="{88FE5F31-2EBF-4839-B3FB-9325A7CD8410}" srcOrd="1" destOrd="0" parTransId="{79700BB4-D931-4732-9B39-CC86FB73C2F2}" sibTransId="{0D474905-3433-465F-AF80-4040CEBCB2A0}"/>
    <dgm:cxn modelId="{EFC1897D-B9B3-4BCB-AAD5-1B76DE82398E}" srcId="{88FE5F31-2EBF-4839-B3FB-9325A7CD8410}" destId="{54E2A743-DBB1-480F-9C65-E277827C1BE5}" srcOrd="0" destOrd="0" parTransId="{1331EBED-3056-456D-8598-51466B30FBD7}" sibTransId="{EFA28716-71F3-47CA-A3C8-B52D022D37B4}"/>
    <dgm:cxn modelId="{17F51E9B-F929-4BAA-A230-3C1A96902A12}" type="presOf" srcId="{6079EDEE-D838-4F8B-9471-791D31A6B136}" destId="{5194E302-DD40-4A0A-AA0C-E91C73F63F81}" srcOrd="0" destOrd="0" presId="urn:microsoft.com/office/officeart/2005/8/layout/vList2"/>
    <dgm:cxn modelId="{C7FA229B-938E-4A24-8FE1-0FAF172E89ED}" type="presOf" srcId="{54E2A743-DBB1-480F-9C65-E277827C1BE5}" destId="{D19D3CF1-1251-4B2C-A1F5-8CACF16BED26}" srcOrd="0" destOrd="0" presId="urn:microsoft.com/office/officeart/2005/8/layout/vList2"/>
    <dgm:cxn modelId="{7B8244A2-78F0-41C4-B0A1-E9F11BBCE732}" srcId="{6079EDEE-D838-4F8B-9471-791D31A6B136}" destId="{7A8906D4-6CD7-415D-BE8D-C31CBB389CDD}" srcOrd="0" destOrd="0" parTransId="{CFBBB80A-6B84-4EC4-861D-134026DD0DE3}" sibTransId="{D85DF8F1-A886-488E-8835-BD4EA900344F}"/>
    <dgm:cxn modelId="{364E70E4-F3E9-454B-B8E9-ADB49AB5B6E1}" srcId="{10E79BDA-4E53-4E0F-AC8F-880FC79E9EAD}" destId="{6079EDEE-D838-4F8B-9471-791D31A6B136}" srcOrd="0" destOrd="0" parTransId="{69020BEE-DF8A-43CE-BE60-04CD959EF788}" sibTransId="{0264EE29-3926-4507-A414-7FECDFF9FA89}"/>
    <dgm:cxn modelId="{4E843FEB-B8B0-47A1-9CD3-58B68F824457}" type="presOf" srcId="{7A8906D4-6CD7-415D-BE8D-C31CBB389CDD}" destId="{0D150F2C-AB35-47CE-AD83-AE24ABC6C969}" srcOrd="0" destOrd="0" presId="urn:microsoft.com/office/officeart/2005/8/layout/vList2"/>
    <dgm:cxn modelId="{513B9846-1C4F-4633-85B3-18A07AA2790C}" type="presParOf" srcId="{C45D8DA6-7965-4A84-A009-6CFA38ED30D8}" destId="{5194E302-DD40-4A0A-AA0C-E91C73F63F81}" srcOrd="0" destOrd="0" presId="urn:microsoft.com/office/officeart/2005/8/layout/vList2"/>
    <dgm:cxn modelId="{5B5826DE-DB6D-4A12-8AA3-22E3A160CBCA}" type="presParOf" srcId="{C45D8DA6-7965-4A84-A009-6CFA38ED30D8}" destId="{0D150F2C-AB35-47CE-AD83-AE24ABC6C969}" srcOrd="1" destOrd="0" presId="urn:microsoft.com/office/officeart/2005/8/layout/vList2"/>
    <dgm:cxn modelId="{A570CD82-FC86-4617-9030-3ECEAFB88E6B}" type="presParOf" srcId="{C45D8DA6-7965-4A84-A009-6CFA38ED30D8}" destId="{4B119E9C-D752-4E59-9085-2E71A3AE35B2}" srcOrd="2" destOrd="0" presId="urn:microsoft.com/office/officeart/2005/8/layout/vList2"/>
    <dgm:cxn modelId="{3977CA72-05E9-44FB-8B07-C7C0010F402E}" type="presParOf" srcId="{C45D8DA6-7965-4A84-A009-6CFA38ED30D8}" destId="{D19D3CF1-1251-4B2C-A1F5-8CACF16BED2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23B616-5A19-4CD7-853E-5134A00F0B48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47569F59-685F-4022-907D-8082B7AE7819}">
      <dgm:prSet custT="1"/>
      <dgm:spPr/>
      <dgm:t>
        <a:bodyPr/>
        <a:lstStyle/>
        <a:p>
          <a:pPr rtl="0"/>
          <a:r>
            <a:rPr lang="en-US" sz="2800" b="1" dirty="0"/>
            <a:t>Weak (non-identifying) relationship</a:t>
          </a:r>
          <a:endParaRPr lang="en-CA" sz="2800" dirty="0"/>
        </a:p>
      </dgm:t>
    </dgm:pt>
    <dgm:pt modelId="{36FE1B7F-3BC7-4379-BD1A-12633C5DE631}" type="parTrans" cxnId="{44ADF90B-F728-4C2E-A298-6AE7579F5392}">
      <dgm:prSet/>
      <dgm:spPr/>
      <dgm:t>
        <a:bodyPr/>
        <a:lstStyle/>
        <a:p>
          <a:endParaRPr lang="en-US"/>
        </a:p>
      </dgm:t>
    </dgm:pt>
    <dgm:pt modelId="{7204E3B0-811D-4767-8F87-AB28E47D0AF7}" type="sibTrans" cxnId="{44ADF90B-F728-4C2E-A298-6AE7579F5392}">
      <dgm:prSet/>
      <dgm:spPr/>
      <dgm:t>
        <a:bodyPr/>
        <a:lstStyle/>
        <a:p>
          <a:endParaRPr lang="en-US"/>
        </a:p>
      </dgm:t>
    </dgm:pt>
    <dgm:pt modelId="{0F7EF349-9FDF-4C76-851D-8C6C817D14C7}">
      <dgm:prSet custT="1"/>
      <dgm:spPr/>
      <dgm:t>
        <a:bodyPr/>
        <a:lstStyle/>
        <a:p>
          <a:pPr rtl="0"/>
          <a:r>
            <a:rPr lang="en-US" sz="2400" dirty="0">
              <a:solidFill>
                <a:srgbClr val="002060"/>
              </a:solidFill>
            </a:rPr>
            <a:t>Primary key of the related entity does not contain a primary key component of the parent entity</a:t>
          </a:r>
          <a:endParaRPr lang="en-CA" sz="2400" dirty="0">
            <a:solidFill>
              <a:srgbClr val="002060"/>
            </a:solidFill>
          </a:endParaRPr>
        </a:p>
      </dgm:t>
    </dgm:pt>
    <dgm:pt modelId="{7BA592BA-CE27-43ED-BAB5-E50FE6462CA8}" type="parTrans" cxnId="{4D11A4EF-E846-422C-A4D7-7CFF9482BED9}">
      <dgm:prSet/>
      <dgm:spPr/>
      <dgm:t>
        <a:bodyPr/>
        <a:lstStyle/>
        <a:p>
          <a:endParaRPr lang="en-US"/>
        </a:p>
      </dgm:t>
    </dgm:pt>
    <dgm:pt modelId="{FE86DEDF-B59C-40AF-80D5-5401EF1273B1}" type="sibTrans" cxnId="{4D11A4EF-E846-422C-A4D7-7CFF9482BED9}">
      <dgm:prSet/>
      <dgm:spPr/>
      <dgm:t>
        <a:bodyPr/>
        <a:lstStyle/>
        <a:p>
          <a:endParaRPr lang="en-US"/>
        </a:p>
      </dgm:t>
    </dgm:pt>
    <dgm:pt modelId="{46D13F66-A5D8-4ECE-A51E-FB7FD3E54B58}">
      <dgm:prSet custT="1"/>
      <dgm:spPr/>
      <dgm:t>
        <a:bodyPr/>
        <a:lstStyle/>
        <a:p>
          <a:pPr rtl="0"/>
          <a:r>
            <a:rPr lang="en-US" sz="2800" b="1"/>
            <a:t>Strong (identifying) relationships</a:t>
          </a:r>
          <a:endParaRPr lang="en-CA" sz="2800"/>
        </a:p>
      </dgm:t>
    </dgm:pt>
    <dgm:pt modelId="{DA52AA85-CD74-4E96-B685-DA3D739E7240}" type="parTrans" cxnId="{A8BE14AD-D4BF-4AE0-BDB1-60C6187893D8}">
      <dgm:prSet/>
      <dgm:spPr/>
      <dgm:t>
        <a:bodyPr/>
        <a:lstStyle/>
        <a:p>
          <a:endParaRPr lang="en-US"/>
        </a:p>
      </dgm:t>
    </dgm:pt>
    <dgm:pt modelId="{A4911D9A-BBBE-48ED-9DAA-029A16CCBC7C}" type="sibTrans" cxnId="{A8BE14AD-D4BF-4AE0-BDB1-60C6187893D8}">
      <dgm:prSet/>
      <dgm:spPr/>
      <dgm:t>
        <a:bodyPr/>
        <a:lstStyle/>
        <a:p>
          <a:endParaRPr lang="en-US"/>
        </a:p>
      </dgm:t>
    </dgm:pt>
    <dgm:pt modelId="{68A74FE9-5BB3-455C-AD20-6324BEA250F7}">
      <dgm:prSet custT="1"/>
      <dgm:spPr/>
      <dgm:t>
        <a:bodyPr/>
        <a:lstStyle/>
        <a:p>
          <a:pPr rtl="0"/>
          <a:r>
            <a:rPr lang="en-US" sz="2400" dirty="0">
              <a:solidFill>
                <a:srgbClr val="002060"/>
              </a:solidFill>
            </a:rPr>
            <a:t>Primary key of the related entity contains a primary key component of the parent entity</a:t>
          </a:r>
          <a:endParaRPr lang="en-CA" sz="2400" dirty="0">
            <a:solidFill>
              <a:srgbClr val="002060"/>
            </a:solidFill>
          </a:endParaRPr>
        </a:p>
      </dgm:t>
    </dgm:pt>
    <dgm:pt modelId="{84FFABED-837D-4AD4-8524-5C12478A32BA}" type="parTrans" cxnId="{FF8F379B-FDFE-43BC-9B1C-DC34C5238FB7}">
      <dgm:prSet/>
      <dgm:spPr/>
      <dgm:t>
        <a:bodyPr/>
        <a:lstStyle/>
        <a:p>
          <a:endParaRPr lang="en-US"/>
        </a:p>
      </dgm:t>
    </dgm:pt>
    <dgm:pt modelId="{80A8F49B-6BB9-4E97-B5F2-5D6A8C06339C}" type="sibTrans" cxnId="{FF8F379B-FDFE-43BC-9B1C-DC34C5238FB7}">
      <dgm:prSet/>
      <dgm:spPr/>
      <dgm:t>
        <a:bodyPr/>
        <a:lstStyle/>
        <a:p>
          <a:endParaRPr lang="en-US"/>
        </a:p>
      </dgm:t>
    </dgm:pt>
    <dgm:pt modelId="{DF0F8E74-08AA-4061-9ED9-B951AD2823D9}" type="pres">
      <dgm:prSet presAssocID="{C823B616-5A19-4CD7-853E-5134A00F0B48}" presName="linear" presStyleCnt="0">
        <dgm:presLayoutVars>
          <dgm:animLvl val="lvl"/>
          <dgm:resizeHandles val="exact"/>
        </dgm:presLayoutVars>
      </dgm:prSet>
      <dgm:spPr/>
    </dgm:pt>
    <dgm:pt modelId="{3C8DC151-D231-4B57-99CA-F11B925E533C}" type="pres">
      <dgm:prSet presAssocID="{47569F59-685F-4022-907D-8082B7AE78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2F4AFC4-1A5B-41DB-85E7-E76C3691E8F2}" type="pres">
      <dgm:prSet presAssocID="{47569F59-685F-4022-907D-8082B7AE7819}" presName="childText" presStyleLbl="revTx" presStyleIdx="0" presStyleCnt="2">
        <dgm:presLayoutVars>
          <dgm:bulletEnabled val="1"/>
        </dgm:presLayoutVars>
      </dgm:prSet>
      <dgm:spPr/>
    </dgm:pt>
    <dgm:pt modelId="{1D644A23-A805-4624-96E5-DB7D156D7C5D}" type="pres">
      <dgm:prSet presAssocID="{46D13F66-A5D8-4ECE-A51E-FB7FD3E54B58}" presName="parentText" presStyleLbl="node1" presStyleIdx="1" presStyleCnt="2" custLinFactNeighborY="-7079">
        <dgm:presLayoutVars>
          <dgm:chMax val="0"/>
          <dgm:bulletEnabled val="1"/>
        </dgm:presLayoutVars>
      </dgm:prSet>
      <dgm:spPr/>
    </dgm:pt>
    <dgm:pt modelId="{FE151E03-549D-4FBC-83E6-9E3621E41EDC}" type="pres">
      <dgm:prSet presAssocID="{46D13F66-A5D8-4ECE-A51E-FB7FD3E54B5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33F8604-C4A9-4F58-A884-E35AF8BD6D2F}" type="presOf" srcId="{C823B616-5A19-4CD7-853E-5134A00F0B48}" destId="{DF0F8E74-08AA-4061-9ED9-B951AD2823D9}" srcOrd="0" destOrd="0" presId="urn:microsoft.com/office/officeart/2005/8/layout/vList2"/>
    <dgm:cxn modelId="{44ADF90B-F728-4C2E-A298-6AE7579F5392}" srcId="{C823B616-5A19-4CD7-853E-5134A00F0B48}" destId="{47569F59-685F-4022-907D-8082B7AE7819}" srcOrd="0" destOrd="0" parTransId="{36FE1B7F-3BC7-4379-BD1A-12633C5DE631}" sibTransId="{7204E3B0-811D-4767-8F87-AB28E47D0AF7}"/>
    <dgm:cxn modelId="{3F49CB2F-79A8-4E86-A575-E8F9671C822E}" type="presOf" srcId="{46D13F66-A5D8-4ECE-A51E-FB7FD3E54B58}" destId="{1D644A23-A805-4624-96E5-DB7D156D7C5D}" srcOrd="0" destOrd="0" presId="urn:microsoft.com/office/officeart/2005/8/layout/vList2"/>
    <dgm:cxn modelId="{9BE09239-4760-440D-9C0D-3964362BEB82}" type="presOf" srcId="{0F7EF349-9FDF-4C76-851D-8C6C817D14C7}" destId="{32F4AFC4-1A5B-41DB-85E7-E76C3691E8F2}" srcOrd="0" destOrd="0" presId="urn:microsoft.com/office/officeart/2005/8/layout/vList2"/>
    <dgm:cxn modelId="{06A9A03F-2E08-4F77-A5AD-363E7487308E}" type="presOf" srcId="{68A74FE9-5BB3-455C-AD20-6324BEA250F7}" destId="{FE151E03-549D-4FBC-83E6-9E3621E41EDC}" srcOrd="0" destOrd="0" presId="urn:microsoft.com/office/officeart/2005/8/layout/vList2"/>
    <dgm:cxn modelId="{FF8F379B-FDFE-43BC-9B1C-DC34C5238FB7}" srcId="{46D13F66-A5D8-4ECE-A51E-FB7FD3E54B58}" destId="{68A74FE9-5BB3-455C-AD20-6324BEA250F7}" srcOrd="0" destOrd="0" parTransId="{84FFABED-837D-4AD4-8524-5C12478A32BA}" sibTransId="{80A8F49B-6BB9-4E97-B5F2-5D6A8C06339C}"/>
    <dgm:cxn modelId="{A8BE14AD-D4BF-4AE0-BDB1-60C6187893D8}" srcId="{C823B616-5A19-4CD7-853E-5134A00F0B48}" destId="{46D13F66-A5D8-4ECE-A51E-FB7FD3E54B58}" srcOrd="1" destOrd="0" parTransId="{DA52AA85-CD74-4E96-B685-DA3D739E7240}" sibTransId="{A4911D9A-BBBE-48ED-9DAA-029A16CCBC7C}"/>
    <dgm:cxn modelId="{4D11A4EF-E846-422C-A4D7-7CFF9482BED9}" srcId="{47569F59-685F-4022-907D-8082B7AE7819}" destId="{0F7EF349-9FDF-4C76-851D-8C6C817D14C7}" srcOrd="0" destOrd="0" parTransId="{7BA592BA-CE27-43ED-BAB5-E50FE6462CA8}" sibTransId="{FE86DEDF-B59C-40AF-80D5-5401EF1273B1}"/>
    <dgm:cxn modelId="{D8E2A9F2-D503-4453-84E0-BAAF30FF85A1}" type="presOf" srcId="{47569F59-685F-4022-907D-8082B7AE7819}" destId="{3C8DC151-D231-4B57-99CA-F11B925E533C}" srcOrd="0" destOrd="0" presId="urn:microsoft.com/office/officeart/2005/8/layout/vList2"/>
    <dgm:cxn modelId="{79A8ED17-8FFE-458B-9CAE-25507CD681A0}" type="presParOf" srcId="{DF0F8E74-08AA-4061-9ED9-B951AD2823D9}" destId="{3C8DC151-D231-4B57-99CA-F11B925E533C}" srcOrd="0" destOrd="0" presId="urn:microsoft.com/office/officeart/2005/8/layout/vList2"/>
    <dgm:cxn modelId="{5DBA433B-D16A-4EF5-9A52-583D865A32F5}" type="presParOf" srcId="{DF0F8E74-08AA-4061-9ED9-B951AD2823D9}" destId="{32F4AFC4-1A5B-41DB-85E7-E76C3691E8F2}" srcOrd="1" destOrd="0" presId="urn:microsoft.com/office/officeart/2005/8/layout/vList2"/>
    <dgm:cxn modelId="{FC079DD6-3922-4163-B4FF-FBB84317256A}" type="presParOf" srcId="{DF0F8E74-08AA-4061-9ED9-B951AD2823D9}" destId="{1D644A23-A805-4624-96E5-DB7D156D7C5D}" srcOrd="2" destOrd="0" presId="urn:microsoft.com/office/officeart/2005/8/layout/vList2"/>
    <dgm:cxn modelId="{53B5E790-54DE-4FEF-90F4-6DECE4389E1E}" type="presParOf" srcId="{DF0F8E74-08AA-4061-9ED9-B951AD2823D9}" destId="{FE151E03-549D-4FBC-83E6-9E3621E41ED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065677B-07E2-4A94-AE4C-0BD213B9AD8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FE29B47-BD8B-4F59-8D4C-7BE4CCB0A746}">
      <dgm:prSet custT="1"/>
      <dgm:spPr/>
      <dgm:t>
        <a:bodyPr/>
        <a:lstStyle/>
        <a:p>
          <a:pPr rtl="0"/>
          <a:r>
            <a:rPr lang="en-US" sz="3200" b="1" dirty="0"/>
            <a:t>Optional participation</a:t>
          </a:r>
          <a:endParaRPr lang="en-US" sz="3200" dirty="0"/>
        </a:p>
      </dgm:t>
    </dgm:pt>
    <dgm:pt modelId="{0E1E7007-018F-4A17-B05E-727D576237F5}" type="parTrans" cxnId="{56757F77-4186-444F-AAF8-47CE2DE59505}">
      <dgm:prSet/>
      <dgm:spPr/>
      <dgm:t>
        <a:bodyPr/>
        <a:lstStyle/>
        <a:p>
          <a:endParaRPr lang="en-US"/>
        </a:p>
      </dgm:t>
    </dgm:pt>
    <dgm:pt modelId="{29AB544D-210D-43F4-9311-BEE87AE66142}" type="sibTrans" cxnId="{56757F77-4186-444F-AAF8-47CE2DE59505}">
      <dgm:prSet/>
      <dgm:spPr/>
      <dgm:t>
        <a:bodyPr/>
        <a:lstStyle/>
        <a:p>
          <a:endParaRPr lang="en-US"/>
        </a:p>
      </dgm:t>
    </dgm:pt>
    <dgm:pt modelId="{AE7989BD-06A3-46A8-BCDB-A6D5F1C81139}">
      <dgm:prSet custT="1"/>
      <dgm:spPr/>
      <dgm:t>
        <a:bodyPr/>
        <a:lstStyle/>
        <a:p>
          <a:pPr rtl="0"/>
          <a:r>
            <a:rPr lang="en-US" sz="2800" dirty="0">
              <a:solidFill>
                <a:srgbClr val="002060"/>
              </a:solidFill>
            </a:rPr>
            <a:t>One entity occurrence does not require a corresponding entity occurrence in a particular relationship</a:t>
          </a:r>
          <a:endParaRPr lang="en-IN" sz="2800" dirty="0">
            <a:solidFill>
              <a:srgbClr val="002060"/>
            </a:solidFill>
          </a:endParaRPr>
        </a:p>
      </dgm:t>
    </dgm:pt>
    <dgm:pt modelId="{60B3F378-F51E-45DE-818D-8654E74DABE4}" type="parTrans" cxnId="{2BB125A5-742E-4EC1-B096-D38E1D0001DD}">
      <dgm:prSet/>
      <dgm:spPr/>
      <dgm:t>
        <a:bodyPr/>
        <a:lstStyle/>
        <a:p>
          <a:endParaRPr lang="en-US"/>
        </a:p>
      </dgm:t>
    </dgm:pt>
    <dgm:pt modelId="{C8FD0331-5D35-4860-A621-6BCE48E5FFF2}" type="sibTrans" cxnId="{2BB125A5-742E-4EC1-B096-D38E1D0001DD}">
      <dgm:prSet/>
      <dgm:spPr/>
      <dgm:t>
        <a:bodyPr/>
        <a:lstStyle/>
        <a:p>
          <a:endParaRPr lang="en-US"/>
        </a:p>
      </dgm:t>
    </dgm:pt>
    <dgm:pt modelId="{5137928A-542B-4AD5-855E-D92F87122E43}">
      <dgm:prSet custT="1"/>
      <dgm:spPr/>
      <dgm:t>
        <a:bodyPr/>
        <a:lstStyle/>
        <a:p>
          <a:pPr rtl="0"/>
          <a:r>
            <a:rPr lang="en-US" sz="3200" b="1" dirty="0"/>
            <a:t>Mandatory participation</a:t>
          </a:r>
          <a:endParaRPr lang="en-US" sz="3200" dirty="0"/>
        </a:p>
      </dgm:t>
    </dgm:pt>
    <dgm:pt modelId="{AE38F6F3-FEF9-4C2C-A7DD-763C4A285CB1}" type="parTrans" cxnId="{3C273FD1-254D-4A25-A108-1346D8AC4430}">
      <dgm:prSet/>
      <dgm:spPr/>
      <dgm:t>
        <a:bodyPr/>
        <a:lstStyle/>
        <a:p>
          <a:endParaRPr lang="en-US"/>
        </a:p>
      </dgm:t>
    </dgm:pt>
    <dgm:pt modelId="{CD81FD49-05A6-40BE-AF11-6C45AABE7D26}" type="sibTrans" cxnId="{3C273FD1-254D-4A25-A108-1346D8AC4430}">
      <dgm:prSet/>
      <dgm:spPr/>
      <dgm:t>
        <a:bodyPr/>
        <a:lstStyle/>
        <a:p>
          <a:endParaRPr lang="en-US"/>
        </a:p>
      </dgm:t>
    </dgm:pt>
    <dgm:pt modelId="{DACD8B2F-732D-43EE-B930-1CFAB791E5D3}">
      <dgm:prSet custT="1"/>
      <dgm:spPr/>
      <dgm:t>
        <a:bodyPr/>
        <a:lstStyle/>
        <a:p>
          <a:pPr rtl="0"/>
          <a:r>
            <a:rPr lang="en-US" sz="2800" dirty="0">
              <a:solidFill>
                <a:srgbClr val="002060"/>
              </a:solidFill>
            </a:rPr>
            <a:t>One entity occurrence requires a corresponding entity occurrence in a particular relationship</a:t>
          </a:r>
          <a:endParaRPr lang="en-IN" sz="2800" dirty="0">
            <a:solidFill>
              <a:srgbClr val="002060"/>
            </a:solidFill>
          </a:endParaRPr>
        </a:p>
      </dgm:t>
    </dgm:pt>
    <dgm:pt modelId="{D9A2ADF1-1C16-44D9-A567-3FE4B86A4110}" type="parTrans" cxnId="{52F90494-C5BA-4034-8E31-3C349490995A}">
      <dgm:prSet/>
      <dgm:spPr/>
      <dgm:t>
        <a:bodyPr/>
        <a:lstStyle/>
        <a:p>
          <a:endParaRPr lang="en-US"/>
        </a:p>
      </dgm:t>
    </dgm:pt>
    <dgm:pt modelId="{D2BC9DCA-1DFF-4154-9C90-9337429369D7}" type="sibTrans" cxnId="{52F90494-C5BA-4034-8E31-3C349490995A}">
      <dgm:prSet/>
      <dgm:spPr/>
      <dgm:t>
        <a:bodyPr/>
        <a:lstStyle/>
        <a:p>
          <a:endParaRPr lang="en-US"/>
        </a:p>
      </dgm:t>
    </dgm:pt>
    <dgm:pt modelId="{CBD4F909-3BCD-460A-8488-840DD03C27E8}" type="pres">
      <dgm:prSet presAssocID="{C065677B-07E2-4A94-AE4C-0BD213B9AD80}" presName="linear" presStyleCnt="0">
        <dgm:presLayoutVars>
          <dgm:animLvl val="lvl"/>
          <dgm:resizeHandles val="exact"/>
        </dgm:presLayoutVars>
      </dgm:prSet>
      <dgm:spPr/>
    </dgm:pt>
    <dgm:pt modelId="{192F9D14-184F-4DB3-81C2-8E6B82FAB0E7}" type="pres">
      <dgm:prSet presAssocID="{0FE29B47-BD8B-4F59-8D4C-7BE4CCB0A74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8469B5E-00E4-4F8F-9A9E-14D566D8F1C8}" type="pres">
      <dgm:prSet presAssocID="{0FE29B47-BD8B-4F59-8D4C-7BE4CCB0A746}" presName="childText" presStyleLbl="revTx" presStyleIdx="0" presStyleCnt="2">
        <dgm:presLayoutVars>
          <dgm:bulletEnabled val="1"/>
        </dgm:presLayoutVars>
      </dgm:prSet>
      <dgm:spPr/>
    </dgm:pt>
    <dgm:pt modelId="{49CBCBA1-78BD-41F0-8A83-BD2906B6BCC2}" type="pres">
      <dgm:prSet presAssocID="{5137928A-542B-4AD5-855E-D92F87122E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74605DB-F190-4DBA-A095-E9373B4C1DA6}" type="pres">
      <dgm:prSet presAssocID="{5137928A-542B-4AD5-855E-D92F87122E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7FB662E-ABCD-4C75-AC9D-2A5442418D6F}" type="presOf" srcId="{C065677B-07E2-4A94-AE4C-0BD213B9AD80}" destId="{CBD4F909-3BCD-460A-8488-840DD03C27E8}" srcOrd="0" destOrd="0" presId="urn:microsoft.com/office/officeart/2005/8/layout/vList2"/>
    <dgm:cxn modelId="{56757F77-4186-444F-AAF8-47CE2DE59505}" srcId="{C065677B-07E2-4A94-AE4C-0BD213B9AD80}" destId="{0FE29B47-BD8B-4F59-8D4C-7BE4CCB0A746}" srcOrd="0" destOrd="0" parTransId="{0E1E7007-018F-4A17-B05E-727D576237F5}" sibTransId="{29AB544D-210D-43F4-9311-BEE87AE66142}"/>
    <dgm:cxn modelId="{52F90494-C5BA-4034-8E31-3C349490995A}" srcId="{5137928A-542B-4AD5-855E-D92F87122E43}" destId="{DACD8B2F-732D-43EE-B930-1CFAB791E5D3}" srcOrd="0" destOrd="0" parTransId="{D9A2ADF1-1C16-44D9-A567-3FE4B86A4110}" sibTransId="{D2BC9DCA-1DFF-4154-9C90-9337429369D7}"/>
    <dgm:cxn modelId="{46462597-265E-40B6-8E8F-1E1E36F58BC1}" type="presOf" srcId="{0FE29B47-BD8B-4F59-8D4C-7BE4CCB0A746}" destId="{192F9D14-184F-4DB3-81C2-8E6B82FAB0E7}" srcOrd="0" destOrd="0" presId="urn:microsoft.com/office/officeart/2005/8/layout/vList2"/>
    <dgm:cxn modelId="{2BB125A5-742E-4EC1-B096-D38E1D0001DD}" srcId="{0FE29B47-BD8B-4F59-8D4C-7BE4CCB0A746}" destId="{AE7989BD-06A3-46A8-BCDB-A6D5F1C81139}" srcOrd="0" destOrd="0" parTransId="{60B3F378-F51E-45DE-818D-8654E74DABE4}" sibTransId="{C8FD0331-5D35-4860-A621-6BCE48E5FFF2}"/>
    <dgm:cxn modelId="{2AB9A7AE-1C17-4BF7-81FF-CD72EE0157CE}" type="presOf" srcId="{AE7989BD-06A3-46A8-BCDB-A6D5F1C81139}" destId="{28469B5E-00E4-4F8F-9A9E-14D566D8F1C8}" srcOrd="0" destOrd="0" presId="urn:microsoft.com/office/officeart/2005/8/layout/vList2"/>
    <dgm:cxn modelId="{2CFAF7B8-55FB-4712-B87E-AF90180881F7}" type="presOf" srcId="{5137928A-542B-4AD5-855E-D92F87122E43}" destId="{49CBCBA1-78BD-41F0-8A83-BD2906B6BCC2}" srcOrd="0" destOrd="0" presId="urn:microsoft.com/office/officeart/2005/8/layout/vList2"/>
    <dgm:cxn modelId="{3C273FD1-254D-4A25-A108-1346D8AC4430}" srcId="{C065677B-07E2-4A94-AE4C-0BD213B9AD80}" destId="{5137928A-542B-4AD5-855E-D92F87122E43}" srcOrd="1" destOrd="0" parTransId="{AE38F6F3-FEF9-4C2C-A7DD-763C4A285CB1}" sibTransId="{CD81FD49-05A6-40BE-AF11-6C45AABE7D26}"/>
    <dgm:cxn modelId="{F9C3ADD3-959C-4879-9101-37F0495AA70C}" type="presOf" srcId="{DACD8B2F-732D-43EE-B930-1CFAB791E5D3}" destId="{174605DB-F190-4DBA-A095-E9373B4C1DA6}" srcOrd="0" destOrd="0" presId="urn:microsoft.com/office/officeart/2005/8/layout/vList2"/>
    <dgm:cxn modelId="{40C0C15C-064C-4C66-909F-F766197CEA5E}" type="presParOf" srcId="{CBD4F909-3BCD-460A-8488-840DD03C27E8}" destId="{192F9D14-184F-4DB3-81C2-8E6B82FAB0E7}" srcOrd="0" destOrd="0" presId="urn:microsoft.com/office/officeart/2005/8/layout/vList2"/>
    <dgm:cxn modelId="{82B1DF6F-6C4F-4B80-B0CB-77A962B92DF5}" type="presParOf" srcId="{CBD4F909-3BCD-460A-8488-840DD03C27E8}" destId="{28469B5E-00E4-4F8F-9A9E-14D566D8F1C8}" srcOrd="1" destOrd="0" presId="urn:microsoft.com/office/officeart/2005/8/layout/vList2"/>
    <dgm:cxn modelId="{8318B3A4-4FF1-4FAF-9157-722F287BC00C}" type="presParOf" srcId="{CBD4F909-3BCD-460A-8488-840DD03C27E8}" destId="{49CBCBA1-78BD-41F0-8A83-BD2906B6BCC2}" srcOrd="2" destOrd="0" presId="urn:microsoft.com/office/officeart/2005/8/layout/vList2"/>
    <dgm:cxn modelId="{170676A8-7BE0-4DC6-97D3-8363A3B56769}" type="presParOf" srcId="{CBD4F909-3BCD-460A-8488-840DD03C27E8}" destId="{174605DB-F190-4DBA-A095-E9373B4C1DA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5569F-B265-450C-BBD5-002E02DD3933}">
      <dsp:nvSpPr>
        <dsp:cNvPr id="0" name=""/>
        <dsp:cNvSpPr/>
      </dsp:nvSpPr>
      <dsp:spPr>
        <a:xfrm>
          <a:off x="0" y="717707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8CA1E2-A814-403C-AE6F-C0BFDB0E8E4B}">
      <dsp:nvSpPr>
        <dsp:cNvPr id="0" name=""/>
        <dsp:cNvSpPr/>
      </dsp:nvSpPr>
      <dsp:spPr>
        <a:xfrm>
          <a:off x="396240" y="61521"/>
          <a:ext cx="6614172" cy="11580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Brief, precise, and unambiguous description of a policy, procedure, or principle</a:t>
          </a:r>
          <a:endParaRPr lang="en-CA" sz="2400" kern="1200" dirty="0"/>
        </a:p>
      </dsp:txBody>
      <dsp:txXfrm>
        <a:off x="452770" y="118051"/>
        <a:ext cx="6501112" cy="1044965"/>
      </dsp:txXfrm>
    </dsp:sp>
    <dsp:sp modelId="{8521CB05-CC9E-4C5F-829C-06A49ED24C7A}">
      <dsp:nvSpPr>
        <dsp:cNvPr id="0" name=""/>
        <dsp:cNvSpPr/>
      </dsp:nvSpPr>
      <dsp:spPr>
        <a:xfrm>
          <a:off x="0" y="2414292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2A5E4-799B-4C4D-9C46-547F1AA91C23}">
      <dsp:nvSpPr>
        <dsp:cNvPr id="0" name=""/>
        <dsp:cNvSpPr/>
      </dsp:nvSpPr>
      <dsp:spPr>
        <a:xfrm>
          <a:off x="396240" y="1758107"/>
          <a:ext cx="6614172" cy="11580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Enable defining the basic building blocks </a:t>
          </a:r>
          <a:endParaRPr lang="en-CA" sz="2400" kern="1200"/>
        </a:p>
      </dsp:txBody>
      <dsp:txXfrm>
        <a:off x="452770" y="1814637"/>
        <a:ext cx="6501112" cy="1044965"/>
      </dsp:txXfrm>
    </dsp:sp>
    <dsp:sp modelId="{BC8C8F89-8C45-4CCE-9E97-8F6DC7F3739F}">
      <dsp:nvSpPr>
        <dsp:cNvPr id="0" name=""/>
        <dsp:cNvSpPr/>
      </dsp:nvSpPr>
      <dsp:spPr>
        <a:xfrm>
          <a:off x="0" y="4110878"/>
          <a:ext cx="7924800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252C48-8516-4746-B4D5-8E0DEC486845}">
      <dsp:nvSpPr>
        <dsp:cNvPr id="0" name=""/>
        <dsp:cNvSpPr/>
      </dsp:nvSpPr>
      <dsp:spPr>
        <a:xfrm>
          <a:off x="396240" y="3454692"/>
          <a:ext cx="6614172" cy="11580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Describe main and distinguishing characteristics of the data</a:t>
          </a:r>
          <a:endParaRPr lang="en-CA" sz="2400" kern="1200"/>
        </a:p>
      </dsp:txBody>
      <dsp:txXfrm>
        <a:off x="452770" y="3511222"/>
        <a:ext cx="6501112" cy="10449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C68309-6962-4FF5-8B80-3C9A91A7FBD2}">
      <dsp:nvSpPr>
        <dsp:cNvPr id="0" name=""/>
        <dsp:cNvSpPr/>
      </dsp:nvSpPr>
      <dsp:spPr>
        <a:xfrm>
          <a:off x="0" y="478631"/>
          <a:ext cx="2428875" cy="145732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Customer</a:t>
          </a:r>
        </a:p>
      </dsp:txBody>
      <dsp:txXfrm>
        <a:off x="0" y="478631"/>
        <a:ext cx="2428875" cy="1457324"/>
      </dsp:txXfrm>
    </dsp:sp>
    <dsp:sp modelId="{EE853739-6787-4E32-BA33-1FC6487D4C5B}">
      <dsp:nvSpPr>
        <dsp:cNvPr id="0" name=""/>
        <dsp:cNvSpPr/>
      </dsp:nvSpPr>
      <dsp:spPr>
        <a:xfrm>
          <a:off x="2671762" y="478631"/>
          <a:ext cx="2428875" cy="145732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Company managers</a:t>
          </a:r>
        </a:p>
      </dsp:txBody>
      <dsp:txXfrm>
        <a:off x="2671762" y="478631"/>
        <a:ext cx="2428875" cy="1457324"/>
      </dsp:txXfrm>
    </dsp:sp>
    <dsp:sp modelId="{6408D1CF-4E44-4544-936F-0C0E152F51BC}">
      <dsp:nvSpPr>
        <dsp:cNvPr id="0" name=""/>
        <dsp:cNvSpPr/>
      </dsp:nvSpPr>
      <dsp:spPr>
        <a:xfrm>
          <a:off x="5343525" y="478631"/>
          <a:ext cx="2428875" cy="145732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Policy makers</a:t>
          </a:r>
        </a:p>
      </dsp:txBody>
      <dsp:txXfrm>
        <a:off x="5343525" y="478631"/>
        <a:ext cx="2428875" cy="1457324"/>
      </dsp:txXfrm>
    </dsp:sp>
    <dsp:sp modelId="{1B6FEC7C-5BBA-46A0-9867-DD7D43324B4B}">
      <dsp:nvSpPr>
        <dsp:cNvPr id="0" name=""/>
        <dsp:cNvSpPr/>
      </dsp:nvSpPr>
      <dsp:spPr>
        <a:xfrm>
          <a:off x="0" y="2178843"/>
          <a:ext cx="2428875" cy="145732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Department managers</a:t>
          </a:r>
        </a:p>
      </dsp:txBody>
      <dsp:txXfrm>
        <a:off x="0" y="2178843"/>
        <a:ext cx="2428875" cy="1457324"/>
      </dsp:txXfrm>
    </dsp:sp>
    <dsp:sp modelId="{8B3BE074-0F4B-4F41-BC7E-8EA58006E3E6}">
      <dsp:nvSpPr>
        <dsp:cNvPr id="0" name=""/>
        <dsp:cNvSpPr/>
      </dsp:nvSpPr>
      <dsp:spPr>
        <a:xfrm>
          <a:off x="2671762" y="2178843"/>
          <a:ext cx="2428875" cy="14573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Written documentation</a:t>
          </a:r>
        </a:p>
      </dsp:txBody>
      <dsp:txXfrm>
        <a:off x="2671762" y="2178843"/>
        <a:ext cx="2428875" cy="1457324"/>
      </dsp:txXfrm>
    </dsp:sp>
    <dsp:sp modelId="{73B10709-A085-49D6-998C-F8DC6A2B5545}">
      <dsp:nvSpPr>
        <dsp:cNvPr id="0" name=""/>
        <dsp:cNvSpPr/>
      </dsp:nvSpPr>
      <dsp:spPr>
        <a:xfrm>
          <a:off x="5343525" y="2178843"/>
          <a:ext cx="2428875" cy="145732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Direct interviews with end users</a:t>
          </a:r>
        </a:p>
      </dsp:txBody>
      <dsp:txXfrm>
        <a:off x="5343525" y="2178843"/>
        <a:ext cx="2428875" cy="14573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5C5CEC-BFFF-495B-82BC-16384EA1DC36}">
      <dsp:nvSpPr>
        <dsp:cNvPr id="0" name=""/>
        <dsp:cNvSpPr/>
      </dsp:nvSpPr>
      <dsp:spPr>
        <a:xfrm>
          <a:off x="76193" y="76205"/>
          <a:ext cx="8001012" cy="89058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Schema</a:t>
          </a:r>
          <a:r>
            <a:rPr lang="en-US" sz="3000" kern="1200" dirty="0"/>
            <a:t> </a:t>
          </a:r>
        </a:p>
      </dsp:txBody>
      <dsp:txXfrm>
        <a:off x="119668" y="119680"/>
        <a:ext cx="7914062" cy="803638"/>
      </dsp:txXfrm>
    </dsp:sp>
    <dsp:sp modelId="{5E325114-2B25-4EAB-A83B-C082E409E6AB}">
      <dsp:nvSpPr>
        <dsp:cNvPr id="0" name=""/>
        <dsp:cNvSpPr/>
      </dsp:nvSpPr>
      <dsp:spPr>
        <a:xfrm>
          <a:off x="0" y="1057200"/>
          <a:ext cx="81534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870" tIns="30480" rIns="170688" bIns="3048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rgbClr val="002060"/>
              </a:solidFill>
            </a:rPr>
            <a:t>Conceptual organization of the entire database as viewed by the database administrator</a:t>
          </a:r>
        </a:p>
      </dsp:txBody>
      <dsp:txXfrm>
        <a:off x="0" y="1057200"/>
        <a:ext cx="8153400" cy="1076400"/>
      </dsp:txXfrm>
    </dsp:sp>
    <dsp:sp modelId="{45A5BE84-5223-4262-9598-25E3738126A0}">
      <dsp:nvSpPr>
        <dsp:cNvPr id="0" name=""/>
        <dsp:cNvSpPr/>
      </dsp:nvSpPr>
      <dsp:spPr>
        <a:xfrm>
          <a:off x="76193" y="1899407"/>
          <a:ext cx="8001012" cy="89058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Subschema</a:t>
          </a:r>
          <a:r>
            <a:rPr lang="en-US" sz="3000" kern="1200" dirty="0"/>
            <a:t> </a:t>
          </a:r>
        </a:p>
      </dsp:txBody>
      <dsp:txXfrm>
        <a:off x="119668" y="1942882"/>
        <a:ext cx="7914062" cy="803638"/>
      </dsp:txXfrm>
    </dsp:sp>
    <dsp:sp modelId="{178683E0-1538-41E7-ADFD-DFBDCA7FF1B9}">
      <dsp:nvSpPr>
        <dsp:cNvPr id="0" name=""/>
        <dsp:cNvSpPr/>
      </dsp:nvSpPr>
      <dsp:spPr>
        <a:xfrm>
          <a:off x="0" y="2971804"/>
          <a:ext cx="81534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870" tIns="30480" rIns="170688" bIns="3048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rgbClr val="002060"/>
              </a:solidFill>
            </a:rPr>
            <a:t>Portion of the database seen by the application programs that produce the desired information from the data within the database</a:t>
          </a:r>
        </a:p>
      </dsp:txBody>
      <dsp:txXfrm>
        <a:off x="0" y="2971804"/>
        <a:ext cx="8153400" cy="1076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4E302-DD40-4A0A-AA0C-E91C73F63F81}">
      <dsp:nvSpPr>
        <dsp:cNvPr id="0" name=""/>
        <dsp:cNvSpPr/>
      </dsp:nvSpPr>
      <dsp:spPr>
        <a:xfrm>
          <a:off x="76208" y="334635"/>
          <a:ext cx="7619983" cy="79242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 dirty="0"/>
            <a:t>Data Manipulation Language (DML)</a:t>
          </a:r>
          <a:endParaRPr lang="en-CA" sz="3300" b="1" kern="1200" dirty="0"/>
        </a:p>
      </dsp:txBody>
      <dsp:txXfrm>
        <a:off x="114891" y="373318"/>
        <a:ext cx="7542617" cy="715061"/>
      </dsp:txXfrm>
    </dsp:sp>
    <dsp:sp modelId="{0D150F2C-AB35-47CE-AD83-AE24ABC6C969}">
      <dsp:nvSpPr>
        <dsp:cNvPr id="0" name=""/>
        <dsp:cNvSpPr/>
      </dsp:nvSpPr>
      <dsp:spPr>
        <a:xfrm>
          <a:off x="0" y="1239806"/>
          <a:ext cx="7772400" cy="137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6774" tIns="41910" rIns="234696" bIns="41910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>
              <a:solidFill>
                <a:srgbClr val="002060"/>
              </a:solidFill>
            </a:rPr>
            <a:t>Environment in which data can be managed and is used to work with the data in the database</a:t>
          </a:r>
          <a:endParaRPr lang="en-CA" sz="2600" kern="1200" dirty="0">
            <a:solidFill>
              <a:srgbClr val="002060"/>
            </a:solidFill>
          </a:endParaRPr>
        </a:p>
      </dsp:txBody>
      <dsp:txXfrm>
        <a:off x="0" y="1239806"/>
        <a:ext cx="7772400" cy="1372410"/>
      </dsp:txXfrm>
    </dsp:sp>
    <dsp:sp modelId="{4B119E9C-D752-4E59-9085-2E71A3AE35B2}">
      <dsp:nvSpPr>
        <dsp:cNvPr id="0" name=""/>
        <dsp:cNvSpPr/>
      </dsp:nvSpPr>
      <dsp:spPr>
        <a:xfrm>
          <a:off x="76208" y="2323279"/>
          <a:ext cx="7619983" cy="79242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 dirty="0"/>
            <a:t>Data Definition Language (DDL)</a:t>
          </a:r>
          <a:endParaRPr lang="en-CA" sz="3300" b="1" kern="1200" dirty="0"/>
        </a:p>
      </dsp:txBody>
      <dsp:txXfrm>
        <a:off x="114891" y="2361962"/>
        <a:ext cx="7542617" cy="715061"/>
      </dsp:txXfrm>
    </dsp:sp>
    <dsp:sp modelId="{D19D3CF1-1251-4B2C-A1F5-8CACF16BED26}">
      <dsp:nvSpPr>
        <dsp:cNvPr id="0" name=""/>
        <dsp:cNvSpPr/>
      </dsp:nvSpPr>
      <dsp:spPr>
        <a:xfrm>
          <a:off x="0" y="3348200"/>
          <a:ext cx="7772400" cy="948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6774" tIns="41910" rIns="234696" bIns="41910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>
              <a:solidFill>
                <a:srgbClr val="002060"/>
              </a:solidFill>
            </a:rPr>
            <a:t>Enables the database administrator to define the schema components </a:t>
          </a:r>
          <a:endParaRPr lang="en-CA" sz="2600" kern="1200" dirty="0">
            <a:solidFill>
              <a:srgbClr val="002060"/>
            </a:solidFill>
          </a:endParaRPr>
        </a:p>
      </dsp:txBody>
      <dsp:txXfrm>
        <a:off x="0" y="3348200"/>
        <a:ext cx="7772400" cy="94857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8DC151-D231-4B57-99CA-F11B925E533C}">
      <dsp:nvSpPr>
        <dsp:cNvPr id="0" name=""/>
        <dsp:cNvSpPr/>
      </dsp:nvSpPr>
      <dsp:spPr>
        <a:xfrm>
          <a:off x="0" y="68999"/>
          <a:ext cx="8305800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Weak (non-identifying) relationship</a:t>
          </a:r>
          <a:endParaRPr lang="en-CA" sz="2800" kern="1200" dirty="0"/>
        </a:p>
      </dsp:txBody>
      <dsp:txXfrm>
        <a:off x="59399" y="128398"/>
        <a:ext cx="8187002" cy="1098002"/>
      </dsp:txXfrm>
    </dsp:sp>
    <dsp:sp modelId="{32F4AFC4-1A5B-41DB-85E7-E76C3691E8F2}">
      <dsp:nvSpPr>
        <dsp:cNvPr id="0" name=""/>
        <dsp:cNvSpPr/>
      </dsp:nvSpPr>
      <dsp:spPr>
        <a:xfrm>
          <a:off x="0" y="1285799"/>
          <a:ext cx="83058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709" tIns="30480" rIns="170688" bIns="3048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rgbClr val="002060"/>
              </a:solidFill>
            </a:rPr>
            <a:t>Primary key of the related entity does not contain a primary key component of the parent entity</a:t>
          </a:r>
          <a:endParaRPr lang="en-CA" sz="2400" kern="1200" dirty="0">
            <a:solidFill>
              <a:srgbClr val="002060"/>
            </a:solidFill>
          </a:endParaRPr>
        </a:p>
      </dsp:txBody>
      <dsp:txXfrm>
        <a:off x="0" y="1285799"/>
        <a:ext cx="8305800" cy="1076400"/>
      </dsp:txXfrm>
    </dsp:sp>
    <dsp:sp modelId="{1D644A23-A805-4624-96E5-DB7D156D7C5D}">
      <dsp:nvSpPr>
        <dsp:cNvPr id="0" name=""/>
        <dsp:cNvSpPr/>
      </dsp:nvSpPr>
      <dsp:spPr>
        <a:xfrm>
          <a:off x="0" y="2286001"/>
          <a:ext cx="8305800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Strong (identifying) relationships</a:t>
          </a:r>
          <a:endParaRPr lang="en-CA" sz="2800" kern="1200"/>
        </a:p>
      </dsp:txBody>
      <dsp:txXfrm>
        <a:off x="59399" y="2345400"/>
        <a:ext cx="8187002" cy="1098002"/>
      </dsp:txXfrm>
    </dsp:sp>
    <dsp:sp modelId="{FE151E03-549D-4FBC-83E6-9E3621E41EDC}">
      <dsp:nvSpPr>
        <dsp:cNvPr id="0" name=""/>
        <dsp:cNvSpPr/>
      </dsp:nvSpPr>
      <dsp:spPr>
        <a:xfrm>
          <a:off x="0" y="3579000"/>
          <a:ext cx="83058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709" tIns="30480" rIns="170688" bIns="3048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rgbClr val="002060"/>
              </a:solidFill>
            </a:rPr>
            <a:t>Primary key of the related entity contains a primary key component of the parent entity</a:t>
          </a:r>
          <a:endParaRPr lang="en-CA" sz="2400" kern="1200" dirty="0">
            <a:solidFill>
              <a:srgbClr val="002060"/>
            </a:solidFill>
          </a:endParaRPr>
        </a:p>
      </dsp:txBody>
      <dsp:txXfrm>
        <a:off x="0" y="3579000"/>
        <a:ext cx="8305800" cy="10764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F9D14-184F-4DB3-81C2-8E6B82FAB0E7}">
      <dsp:nvSpPr>
        <dsp:cNvPr id="0" name=""/>
        <dsp:cNvSpPr/>
      </dsp:nvSpPr>
      <dsp:spPr>
        <a:xfrm>
          <a:off x="0" y="22424"/>
          <a:ext cx="8458200" cy="1029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Optional participation</a:t>
          </a:r>
          <a:endParaRPr lang="en-US" sz="3200" kern="1200" dirty="0"/>
        </a:p>
      </dsp:txBody>
      <dsp:txXfrm>
        <a:off x="50261" y="72685"/>
        <a:ext cx="8357678" cy="929078"/>
      </dsp:txXfrm>
    </dsp:sp>
    <dsp:sp modelId="{28469B5E-00E4-4F8F-9A9E-14D566D8F1C8}">
      <dsp:nvSpPr>
        <dsp:cNvPr id="0" name=""/>
        <dsp:cNvSpPr/>
      </dsp:nvSpPr>
      <dsp:spPr>
        <a:xfrm>
          <a:off x="0" y="1052024"/>
          <a:ext cx="8458200" cy="1252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548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 dirty="0">
              <a:solidFill>
                <a:srgbClr val="002060"/>
              </a:solidFill>
            </a:rPr>
            <a:t>One entity occurrence does not require a corresponding entity occurrence in a particular relationship</a:t>
          </a:r>
          <a:endParaRPr lang="en-IN" sz="2800" kern="1200" dirty="0">
            <a:solidFill>
              <a:srgbClr val="002060"/>
            </a:solidFill>
          </a:endParaRPr>
        </a:p>
      </dsp:txBody>
      <dsp:txXfrm>
        <a:off x="0" y="1052024"/>
        <a:ext cx="8458200" cy="1252350"/>
      </dsp:txXfrm>
    </dsp:sp>
    <dsp:sp modelId="{49CBCBA1-78BD-41F0-8A83-BD2906B6BCC2}">
      <dsp:nvSpPr>
        <dsp:cNvPr id="0" name=""/>
        <dsp:cNvSpPr/>
      </dsp:nvSpPr>
      <dsp:spPr>
        <a:xfrm>
          <a:off x="0" y="2304374"/>
          <a:ext cx="8458200" cy="10296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Mandatory participation</a:t>
          </a:r>
          <a:endParaRPr lang="en-US" sz="3200" kern="1200" dirty="0"/>
        </a:p>
      </dsp:txBody>
      <dsp:txXfrm>
        <a:off x="50261" y="2354635"/>
        <a:ext cx="8357678" cy="929078"/>
      </dsp:txXfrm>
    </dsp:sp>
    <dsp:sp modelId="{174605DB-F190-4DBA-A095-E9373B4C1DA6}">
      <dsp:nvSpPr>
        <dsp:cNvPr id="0" name=""/>
        <dsp:cNvSpPr/>
      </dsp:nvSpPr>
      <dsp:spPr>
        <a:xfrm>
          <a:off x="0" y="3333975"/>
          <a:ext cx="8458200" cy="91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548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 dirty="0">
              <a:solidFill>
                <a:srgbClr val="002060"/>
              </a:solidFill>
            </a:rPr>
            <a:t>One entity occurrence requires a corresponding entity occurrence in a particular relationship</a:t>
          </a:r>
          <a:endParaRPr lang="en-IN" sz="2800" kern="1200" dirty="0">
            <a:solidFill>
              <a:srgbClr val="002060"/>
            </a:solidFill>
          </a:endParaRPr>
        </a:p>
      </dsp:txBody>
      <dsp:txXfrm>
        <a:off x="0" y="3333975"/>
        <a:ext cx="8458200" cy="910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png>
</file>

<file path=ppt/media/image18.png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tmp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tmp>
</file>

<file path=ppt/media/image40.tmp>
</file>

<file path=ppt/media/image41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20779-2B40-4F37-BDC7-DE552C1F21F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A26F8-D607-4F9A-B164-FD93D095E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94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A9046236-6D52-43A5-9E67-D40257B9A38B}" type="slidenum">
              <a:rPr lang="en-US" altLang="en-US" sz="1200">
                <a:latin typeface="Times New Roman" panose="02020603050405020304" pitchFamily="18" charset="0"/>
              </a:rPr>
              <a:pPr/>
              <a:t>3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723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56AB66D-E07C-438B-A231-08FF4990759B}" type="slidenum">
              <a:rPr lang="en-US" altLang="en-US"/>
              <a:pPr eaLnBrk="1" hangingPunct="1">
                <a:spcBef>
                  <a:spcPct val="0"/>
                </a:spcBef>
              </a:pPr>
              <a:t>14</a:t>
            </a:fld>
            <a:endParaRPr lang="en-US" alt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34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04195D1-E016-4F01-ACA2-EE82DC594AA9}" type="slidenum">
              <a:rPr lang="en-US" altLang="en-US"/>
              <a:pPr eaLnBrk="1" hangingPunct="1">
                <a:spcBef>
                  <a:spcPct val="0"/>
                </a:spcBef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0400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96DA60-8F0C-414F-B391-8687947CDA55}" type="slidenum">
              <a:rPr lang="en-US" altLang="en-US"/>
              <a:pPr eaLnBrk="1" hangingPunct="1">
                <a:spcBef>
                  <a:spcPct val="0"/>
                </a:spcBef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0525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6BCE785-66E0-4240-A7E2-57F90E0273F6}" type="slidenum">
              <a:rPr lang="en-US" altLang="en-US"/>
              <a:pPr eaLnBrk="1" hangingPunct="1">
                <a:spcBef>
                  <a:spcPct val="0"/>
                </a:spcBef>
              </a:pPr>
              <a:t>19</a:t>
            </a:fld>
            <a:endParaRPr lang="en-US" alt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524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B5C0A52-679E-4734-960C-48822A0A7012}" type="slidenum">
              <a:rPr lang="en-US" altLang="en-US"/>
              <a:pPr eaLnBrk="1" hangingPunct="1">
                <a:spcBef>
                  <a:spcPct val="0"/>
                </a:spcBef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6241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8E12B0E0-6581-40FD-BDAA-C65AB184755D}" type="slidenum">
              <a:rPr lang="en-US" altLang="en-US"/>
              <a:pPr eaLnBrk="1" hangingPunct="1">
                <a:spcBef>
                  <a:spcPct val="0"/>
                </a:spcBef>
              </a:pPr>
              <a:t>26</a:t>
            </a:fld>
            <a:endParaRPr lang="en-US" altLang="en-US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091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287824BA-FC7B-447B-950B-84CCDA8F1CD7}" type="slidenum">
              <a:rPr lang="en-US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266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16075A0-ECD7-4CA3-B2D1-CB8F4EDAA1BB}" type="slidenum">
              <a:rPr lang="en-US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061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218F9A3-0D14-400B-8CC2-AB53C97B229A}" type="slidenum">
              <a:rPr lang="en-US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788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F433133-7CC0-4A5C-9B2D-B43C1B106F78}" type="slidenum">
              <a:rPr lang="en-US" altLang="en-US"/>
              <a:pPr eaLnBrk="1" hangingPunct="1">
                <a:spcBef>
                  <a:spcPct val="0"/>
                </a:spcBef>
              </a:pPr>
              <a:t>33</a:t>
            </a:fld>
            <a:endParaRPr lang="en-US" altLang="en-US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030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B4F54EF-2449-4D22-804B-0E34CD0540A0}" type="slidenum">
              <a:rPr lang="en-US" altLang="en-US" sz="1200">
                <a:latin typeface="Times New Roman" panose="02020603050405020304" pitchFamily="18" charset="0"/>
              </a:rPr>
              <a:pPr/>
              <a:t>4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375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32078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4540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81776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462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4298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42088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57765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67145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86498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8476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AE7797B7-78C7-4E98-841C-9DEE49C05309}" type="slidenum">
              <a:rPr lang="en-US" altLang="en-US" sz="1200">
                <a:latin typeface="Times New Roman" panose="02020603050405020304" pitchFamily="18" charset="0"/>
              </a:rPr>
              <a:pPr/>
              <a:t>5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739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7D39B2F7-6455-4B62-B5B3-205BE0FF7D68}" type="slidenum">
              <a:rPr lang="en-US" altLang="en-US" sz="1200">
                <a:latin typeface="Times New Roman" panose="02020603050405020304" pitchFamily="18" charset="0"/>
              </a:rPr>
              <a:pPr/>
              <a:t>6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506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430345A9-9BD8-41ED-98D8-9A9BC00FCF3B}" type="slidenum">
              <a:rPr lang="en-US" altLang="en-US" sz="1200">
                <a:latin typeface="Times New Roman" panose="02020603050405020304" pitchFamily="18" charset="0"/>
              </a:rPr>
              <a:pPr/>
              <a:t>7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457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F009C7A-6F0A-43D9-A4AC-44334AD24705}" type="slidenum">
              <a:rPr lang="en-US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21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5846DDF-92D8-4CFF-B42A-A36EF5338F88}" type="slidenum">
              <a:rPr lang="en-US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33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C7CEFBA-CB66-4609-884E-F3C158858D8B}" type="slidenum">
              <a:rPr lang="en-US" altLang="en-US"/>
              <a:pPr eaLnBrk="1" hangingPunct="1">
                <a:spcBef>
                  <a:spcPct val="0"/>
                </a:spcBef>
              </a:pPr>
              <a:t>12</a:t>
            </a:fld>
            <a:endParaRPr lang="en-US" alt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598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defTabSz="9429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defTabSz="9429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957DA46-1A35-4F87-8B50-CF182658A46C}" type="slidenum">
              <a:rPr lang="en-US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93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C823-60E9-4882-9EBF-FB4309BF1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C3F59-6B2E-4BC4-B0F0-D8C2EAC4A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1A217-50F9-4458-9B58-18C58BF5A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F4B01-BF51-4F3D-B1F2-219337A0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AA716-F2EB-4C04-B0F1-EA27BF499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40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0EB6E-9EA2-4A15-8604-CC0E61FDB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FFA05-4539-465C-92A1-1EA1A8EC7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DEA17-9599-4F29-BEB5-B21774B82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C2379-A90B-4E7B-91F7-513A4D05E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B336-2468-4D20-A141-0C92245FB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32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8373E-7AA2-412F-983A-6FC7A2DB5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3F55F-9E6B-489B-BB75-ADAC14D0E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41B17-E9C6-4D21-B31E-9B6284EE5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596C5-59AC-49CA-9715-399DCA6C4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F1DB7-41A5-4B0C-8D67-3777338E4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99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31CC-5463-448B-A203-4B0C63C4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CC1B9-A776-4F15-B6C4-ECB41021C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AC2CE-37D1-4013-B076-34E1AAB38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7BA0F-058D-4840-9662-3619509D8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D33D2-DF53-4EC2-A551-0BD9BD52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1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FF99-5B22-47D6-9753-98A118452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19C4E-85AD-4430-A059-AE053C2E5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EF8D2-AA82-4355-895F-874296E9D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7C466-98A6-4D78-87C6-DF19F095A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55F90-D70C-492C-8B29-9CFF94B6F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9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BEC62-8F0D-4222-8246-6A025B8C5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3AAD-5558-4CFA-A810-1C853816B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03518-9145-4D3B-BCA6-8A20D6142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A36DB-DA18-48CE-B42F-391E8C547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E5E0B-3A2E-420D-B3CA-9021F1020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D1761-5E96-4FBD-ADBA-6694B500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9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17837-6643-4911-8C66-8985B3751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63301-9C2B-41F0-9166-BF1D76011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0967C-D1A7-49BA-91AE-055FE8655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0A4083-D030-48CE-8D38-5BFC37915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4C6E8F-E9F6-4BD1-8E89-5EF3B6463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ADA018-38AD-491E-AA72-2687B1CA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62D13-248E-4526-803E-D33A979D7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85319B-95E4-4149-B032-772C393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15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76C49-4E97-4736-96EB-469262C1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52BF82-8853-4542-A3B0-1FF6E484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51A44-B5C6-4185-80E4-16EAAE8F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4A0F7-A42D-4A92-B3BE-FFFF45F4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0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F7528-2D30-4A35-B231-8DC99ED1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BE987-BD8C-43E0-A717-843662D68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0D1D8-1F86-4872-97A9-48188AAA3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177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DF30-2EE1-46DD-8240-05AEA7494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00DBA-A5CD-4BA2-9FA8-703BED014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3768F-ABE4-4700-89D5-8A5829E7A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C09EE-635C-4307-BFAB-241A87788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88591-8B5D-40B4-99AB-40E6220F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2A362-889B-4A0D-B89E-811A1706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70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39FA-9C71-4A5F-849D-FB41E042D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2456E-76BA-4406-A215-85191DDF33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5DBBE-B601-4858-B958-92E36E440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89567-7FCA-48C3-947A-D1A8C1454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C67BB-91C1-4D9A-BE4E-362105B3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4BAE5-4625-4349-9380-A7307E939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6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C5149D-60D8-48A9-9B0B-88C8BFA6F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20524-1E3D-4574-8B43-103745B38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EB759-141F-4347-BB89-7A9E95901E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EC45A-D451-4E64-A533-0DDC65F02D86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1CE15-71DF-4538-9613-00DB768CE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52502-457A-4D91-8F56-B3F15839D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67489-945B-4A5B-8A0B-80DDAB3B4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4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mp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mp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mp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mp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28C82-7EB6-41DB-A42B-B5F0F9C66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16237"/>
          </a:xfrm>
        </p:spPr>
        <p:txBody>
          <a:bodyPr>
            <a:normAutofit/>
          </a:bodyPr>
          <a:lstStyle/>
          <a:p>
            <a:r>
              <a:rPr lang="en-US" dirty="0"/>
              <a:t>Principles of Database Design and Programming</a:t>
            </a:r>
            <a:br>
              <a:rPr lang="en-US" dirty="0"/>
            </a:br>
            <a:r>
              <a:rPr lang="en-US" dirty="0"/>
              <a:t>CST 217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8FA48-C923-4AD8-9814-B02578E31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4975"/>
            <a:ext cx="9144000" cy="831850"/>
          </a:xfrm>
        </p:spPr>
        <p:txBody>
          <a:bodyPr/>
          <a:lstStyle/>
          <a:p>
            <a:r>
              <a:rPr lang="en-US" dirty="0"/>
              <a:t>Nasser Tadayon</a:t>
            </a:r>
          </a:p>
        </p:txBody>
      </p:sp>
    </p:spTree>
    <p:extLst>
      <p:ext uri="{BB962C8B-B14F-4D97-AF65-F5344CB8AC3E}">
        <p14:creationId xmlns:p14="http://schemas.microsoft.com/office/powerpoint/2010/main" val="3616157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>
          <a:xfrm>
            <a:off x="2057400" y="441325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Data Modeling</a:t>
            </a:r>
          </a:p>
        </p:txBody>
      </p:sp>
      <p:sp>
        <p:nvSpPr>
          <p:cNvPr id="6147" name="Rectangle 5"/>
          <p:cNvSpPr>
            <a:spLocks noGrp="1" noChangeArrowheads="1"/>
          </p:cNvSpPr>
          <p:nvPr>
            <p:ph idx="1"/>
          </p:nvPr>
        </p:nvSpPr>
        <p:spPr>
          <a:xfrm>
            <a:off x="1444403" y="1404938"/>
            <a:ext cx="9728422" cy="2875852"/>
          </a:xfrm>
        </p:spPr>
        <p:txBody>
          <a:bodyPr>
            <a:normAutofit/>
          </a:bodyPr>
          <a:lstStyle/>
          <a:p>
            <a:pPr marL="342900" lvl="1" indent="-342900">
              <a:buFontTx/>
              <a:buChar char="•"/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 modeling</a:t>
            </a:r>
            <a:r>
              <a:rPr lang="en-US" altLang="en-US" dirty="0">
                <a:solidFill>
                  <a:srgbClr val="002060"/>
                </a:solidFill>
              </a:rPr>
              <a:t>: Data modeling is a technique to document a software system using diagrams and symbols. </a:t>
            </a:r>
          </a:p>
          <a:p>
            <a:pPr marL="800100" lvl="2" indent="-342900">
              <a:buFontTx/>
              <a:buChar char="•"/>
              <a:defRPr/>
            </a:pPr>
            <a:r>
              <a:rPr lang="en-US" altLang="en-US" dirty="0">
                <a:solidFill>
                  <a:srgbClr val="002060"/>
                </a:solidFill>
              </a:rPr>
              <a:t>It is used to represent communication of data.</a:t>
            </a:r>
          </a:p>
          <a:p>
            <a:pPr marL="800100" lvl="2" indent="-342900">
              <a:buFontTx/>
              <a:buChar char="•"/>
              <a:defRPr/>
            </a:pPr>
            <a:r>
              <a:rPr lang="en-US" altLang="en-US" dirty="0">
                <a:solidFill>
                  <a:srgbClr val="002060"/>
                </a:solidFill>
              </a:rPr>
              <a:t>Iterative and progressive </a:t>
            </a:r>
            <a:r>
              <a:rPr lang="en-US" dirty="0">
                <a:solidFill>
                  <a:srgbClr val="002060"/>
                </a:solidFill>
              </a:rPr>
              <a:t>process of creating a specific data model for a determined problem domain.</a:t>
            </a:r>
          </a:p>
          <a:p>
            <a:pPr marL="800100" lvl="2" indent="-342900">
              <a:buFontTx/>
              <a:buChar char="•"/>
              <a:defRPr/>
            </a:pPr>
            <a:r>
              <a:rPr lang="en-US" altLang="en-US" dirty="0">
                <a:solidFill>
                  <a:srgbClr val="002060"/>
                </a:solidFill>
              </a:rPr>
              <a:t>Useful for supporting a specific problem domain.</a:t>
            </a:r>
          </a:p>
          <a:p>
            <a:pPr marL="800100" lvl="2" indent="-342900">
              <a:buFontTx/>
              <a:buChar char="•"/>
              <a:defRPr/>
            </a:pPr>
            <a:r>
              <a:rPr lang="en-US" altLang="en-US" dirty="0">
                <a:solidFill>
                  <a:srgbClr val="002060"/>
                </a:solidFill>
              </a:rPr>
              <a:t>Give an overall view of the database</a:t>
            </a:r>
          </a:p>
          <a:p>
            <a:pPr marL="800100" lvl="2" indent="-342900">
              <a:buFontTx/>
              <a:buChar char="•"/>
              <a:defRPr/>
            </a:pPr>
            <a:r>
              <a:rPr lang="en-US" altLang="en-US" dirty="0">
                <a:solidFill>
                  <a:srgbClr val="002060"/>
                </a:solidFill>
              </a:rPr>
              <a:t>Organize data for various users</a:t>
            </a:r>
          </a:p>
          <a:p>
            <a:pPr marL="365760" indent="-256032">
              <a:defRPr/>
            </a:pPr>
            <a:endParaRPr lang="en-US" altLang="en-US" dirty="0">
              <a:solidFill>
                <a:srgbClr val="002060"/>
              </a:solidFill>
            </a:endParaRPr>
          </a:p>
          <a:p>
            <a:pPr marL="365760" indent="-256032">
              <a:defRPr/>
            </a:pPr>
            <a:endParaRPr lang="en-US" altLang="en-US" dirty="0">
              <a:solidFill>
                <a:srgbClr val="002060"/>
              </a:solidFill>
            </a:endParaRPr>
          </a:p>
        </p:txBody>
      </p:sp>
      <p:sp>
        <p:nvSpPr>
          <p:cNvPr id="15364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6EC117C6-B4AE-405C-8A5E-CFB75E035E56}" type="slidenum">
              <a:rPr lang="en-US" altLang="en-US" sz="1200"/>
              <a:pPr eaLnBrk="1" hangingPunct="1"/>
              <a:t>10</a:t>
            </a:fld>
            <a:endParaRPr lang="en-US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Data Model Basic Building Blocks</a:t>
            </a:r>
          </a:p>
        </p:txBody>
      </p:sp>
      <p:sp>
        <p:nvSpPr>
          <p:cNvPr id="17411" name="Rectangle 5"/>
          <p:cNvSpPr>
            <a:spLocks noGrp="1" noChangeArrowheads="1"/>
          </p:cNvSpPr>
          <p:nvPr>
            <p:ph idx="1"/>
          </p:nvPr>
        </p:nvSpPr>
        <p:spPr>
          <a:xfrm>
            <a:off x="2209800" y="1524000"/>
            <a:ext cx="7772400" cy="4724400"/>
          </a:xfrm>
        </p:spPr>
        <p:txBody>
          <a:bodyPr/>
          <a:lstStyle/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dirty="0">
                <a:solidFill>
                  <a:srgbClr val="002060"/>
                </a:solidFill>
              </a:rPr>
              <a:t>: Unique and distinct object used to collect and store data</a:t>
            </a: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Attribute</a:t>
            </a:r>
            <a:r>
              <a:rPr lang="en-US" altLang="en-US" dirty="0">
                <a:solidFill>
                  <a:srgbClr val="002060"/>
                </a:solidFill>
              </a:rPr>
              <a:t>: Characteristic of an entity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>
                <a:solidFill>
                  <a:srgbClr val="002060"/>
                </a:solidFill>
              </a:rPr>
              <a:t>: Describes an association among entities</a:t>
            </a: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One-to-many (1:M)</a:t>
            </a:r>
            <a:endParaRPr lang="en-US" altLang="en-US" dirty="0">
              <a:solidFill>
                <a:srgbClr val="002060"/>
              </a:solidFill>
            </a:endParaRP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Many-to-many (M:N or M:M)</a:t>
            </a:r>
            <a:endParaRPr lang="en-US" altLang="en-US" dirty="0">
              <a:solidFill>
                <a:srgbClr val="002060"/>
              </a:solidFill>
            </a:endParaRP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One-to-one (1:1)</a:t>
            </a:r>
            <a:endParaRPr lang="en-US" altLang="en-US" dirty="0">
              <a:solidFill>
                <a:srgbClr val="002060"/>
              </a:solidFill>
            </a:endParaRP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Constraint</a:t>
            </a:r>
            <a:r>
              <a:rPr lang="en-US" altLang="en-US" dirty="0">
                <a:solidFill>
                  <a:srgbClr val="002060"/>
                </a:solidFill>
              </a:rPr>
              <a:t>: Set of rules to ensure data integrity</a:t>
            </a:r>
          </a:p>
        </p:txBody>
      </p:sp>
      <p:sp>
        <p:nvSpPr>
          <p:cNvPr id="17412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A844D1F4-4FEE-4C62-ACA4-3AFE71F70172}" type="slidenum">
              <a:rPr lang="en-US" altLang="en-US" sz="1200"/>
              <a:pPr eaLnBrk="1" hangingPunct="1"/>
              <a:t>11</a:t>
            </a:fld>
            <a:endParaRPr lang="en-US" altLang="en-US"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Business Rules</a:t>
            </a:r>
          </a:p>
        </p:txBody>
      </p:sp>
      <p:graphicFrame>
        <p:nvGraphicFramePr>
          <p:cNvPr id="2" name="Diagram 1"/>
          <p:cNvGraphicFramePr/>
          <p:nvPr/>
        </p:nvGraphicFramePr>
        <p:xfrm>
          <a:off x="2209800" y="1371600"/>
          <a:ext cx="7924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436" name="Slide Number Placeholder 2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0D7D84B4-C62B-424A-9543-5DEC1AE1BC0D}" type="slidenum">
              <a:rPr lang="en-US" altLang="en-US" sz="1200"/>
              <a:pPr eaLnBrk="1" hangingPunct="1"/>
              <a:t>12</a:t>
            </a:fld>
            <a:endParaRPr lang="en-US" altLang="en-US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6"/>
          <p:cNvSpPr>
            <a:spLocks noGrp="1" noChangeArrowheads="1"/>
          </p:cNvSpPr>
          <p:nvPr>
            <p:ph type="title"/>
          </p:nvPr>
        </p:nvSpPr>
        <p:spPr>
          <a:xfrm>
            <a:off x="1981200" y="8382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Sources of Business Rules</a:t>
            </a:r>
            <a:endParaRPr lang="en-US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848223990"/>
              </p:ext>
            </p:extLst>
          </p:nvPr>
        </p:nvGraphicFramePr>
        <p:xfrm>
          <a:off x="2286000" y="1905000"/>
          <a:ext cx="77724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460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194CE62B-14A9-43BB-A94E-87DFC0707EAA}" type="slidenum">
              <a:rPr lang="en-US" altLang="en-US" sz="1200"/>
              <a:pPr eaLnBrk="1" hangingPunct="1"/>
              <a:t>13</a:t>
            </a:fld>
            <a:endParaRPr lang="en-US" altLang="en-US"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6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Reasons for Identifying and Documenting Business Rules</a:t>
            </a:r>
          </a:p>
        </p:txBody>
      </p:sp>
      <p:sp>
        <p:nvSpPr>
          <p:cNvPr id="20483" name="Rectangle 7"/>
          <p:cNvSpPr>
            <a:spLocks noGrp="1" noChangeArrowheads="1"/>
          </p:cNvSpPr>
          <p:nvPr>
            <p:ph idx="1"/>
          </p:nvPr>
        </p:nvSpPr>
        <p:spPr>
          <a:xfrm>
            <a:off x="1981200" y="2133600"/>
            <a:ext cx="8229600" cy="4191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Help standardize company’s view of data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Communications tool between users and designers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Allow designer to: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Understand the nature, role, scope of data, and business processes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Develop appropriate relationship participation rules and constraints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Create an accurate data model</a:t>
            </a:r>
          </a:p>
        </p:txBody>
      </p:sp>
      <p:sp>
        <p:nvSpPr>
          <p:cNvPr id="20484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5805FD3E-0511-4DB2-8455-332E31636D90}" type="slidenum">
              <a:rPr lang="en-US" altLang="en-US" sz="1200"/>
              <a:pPr eaLnBrk="1" hangingPunct="1"/>
              <a:t>14</a:t>
            </a:fld>
            <a:endParaRPr lang="en-US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7620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Translating Business Rules into Data Model Components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1905000" y="2133600"/>
            <a:ext cx="8229600" cy="39624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Nouns translate into entities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Verbs translate into relationships among entities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Relationships are bidirectional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Questions to identify the relationship type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How many instances of B are related to one instance of A?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How many instances of A are related to one instance of B?</a:t>
            </a:r>
          </a:p>
        </p:txBody>
      </p:sp>
      <p:sp>
        <p:nvSpPr>
          <p:cNvPr id="21508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9329B5DE-B19B-4E52-94BD-1C5841FFAFB0}" type="slidenum">
              <a:rPr lang="en-US" altLang="en-US" sz="1200"/>
              <a:pPr eaLnBrk="1" hangingPunct="1"/>
              <a:t>15</a:t>
            </a:fld>
            <a:endParaRPr lang="en-US" altLang="en-US"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Naming Conventions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209800" y="1524000"/>
            <a:ext cx="7772400" cy="4724400"/>
          </a:xfrm>
        </p:spPr>
        <p:txBody>
          <a:bodyPr/>
          <a:lstStyle/>
          <a:p>
            <a:pPr eaLnBrk="1" hangingPunct="1"/>
            <a:r>
              <a:rPr lang="en-CA" altLang="en-US" dirty="0">
                <a:solidFill>
                  <a:srgbClr val="002060"/>
                </a:solidFill>
              </a:rPr>
              <a:t>Entity names - Required to:</a:t>
            </a:r>
          </a:p>
          <a:p>
            <a:pPr lvl="1" eaLnBrk="1" hangingPunct="1"/>
            <a:r>
              <a:rPr lang="en-CA" altLang="en-US" dirty="0">
                <a:solidFill>
                  <a:srgbClr val="002060"/>
                </a:solidFill>
              </a:rPr>
              <a:t>Be descriptive of the objects in the business environment</a:t>
            </a:r>
          </a:p>
          <a:p>
            <a:pPr lvl="1" eaLnBrk="1" hangingPunct="1"/>
            <a:r>
              <a:rPr lang="en-CA" altLang="en-US" dirty="0">
                <a:solidFill>
                  <a:srgbClr val="002060"/>
                </a:solidFill>
              </a:rPr>
              <a:t>Use terminology that is familiar to the users</a:t>
            </a:r>
          </a:p>
          <a:p>
            <a:pPr eaLnBrk="1" hangingPunct="1"/>
            <a:r>
              <a:rPr lang="en-CA" altLang="en-US" dirty="0">
                <a:solidFill>
                  <a:srgbClr val="002060"/>
                </a:solidFill>
              </a:rPr>
              <a:t>Attribute name - Required to be descriptive of the data represented by the attribute </a:t>
            </a:r>
            <a:endParaRPr lang="en-US" altLang="en-US" dirty="0">
              <a:solidFill>
                <a:srgbClr val="002060"/>
              </a:solidFill>
            </a:endParaRP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Proper naming: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Facilitates communication between parties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Promotes self-documentation</a:t>
            </a:r>
          </a:p>
        </p:txBody>
      </p:sp>
      <p:sp>
        <p:nvSpPr>
          <p:cNvPr id="22532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F95FDD5B-4626-4950-AD9F-81964FF7E3AB}" type="slidenum">
              <a:rPr lang="en-US" altLang="en-US" sz="1200"/>
              <a:pPr eaLnBrk="1" hangingPunct="1"/>
              <a:t>16</a:t>
            </a:fld>
            <a:endParaRPr lang="en-US" altLang="en-US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Standard Database Concepts</a:t>
            </a: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</p:nvPr>
        </p:nvGraphicFramePr>
        <p:xfrm>
          <a:off x="1981200" y="1752600"/>
          <a:ext cx="81534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628" name="Slide Number Placeholder 2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753BC4E1-50E8-4662-AACB-00026DFA18CF}" type="slidenum">
              <a:rPr lang="en-US" altLang="en-US" sz="1200"/>
              <a:pPr eaLnBrk="1" hangingPunct="1"/>
              <a:t>17</a:t>
            </a:fld>
            <a:endParaRPr lang="en-US" altLang="en-US"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981200" y="457200"/>
            <a:ext cx="8229600" cy="762000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Standard Database Concepts</a:t>
            </a: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497486"/>
              </p:ext>
            </p:extLst>
          </p:nvPr>
        </p:nvGraphicFramePr>
        <p:xfrm>
          <a:off x="2209800" y="1524000"/>
          <a:ext cx="77724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7652" name="Slide Number Placeholder 2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9AC9FF95-9513-4CB8-A086-34FDA4275FC1}" type="slidenum">
              <a:rPr lang="en-US" altLang="en-US" sz="1200"/>
              <a:pPr eaLnBrk="1" hangingPunct="1"/>
              <a:t>18</a:t>
            </a:fld>
            <a:endParaRPr lang="en-US" altLang="en-US"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Relational Model</a:t>
            </a:r>
          </a:p>
        </p:txBody>
      </p:sp>
      <p:sp>
        <p:nvSpPr>
          <p:cNvPr id="2867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Produced an automatic transmission database that replaced standard transmission databases 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Based on a relation</a:t>
            </a: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Relation </a:t>
            </a:r>
            <a:r>
              <a:rPr lang="en-US" altLang="en-US" dirty="0">
                <a:solidFill>
                  <a:srgbClr val="002060"/>
                </a:solidFill>
              </a:rPr>
              <a:t>or</a:t>
            </a:r>
            <a:r>
              <a:rPr lang="en-US" altLang="en-US" b="1" dirty="0">
                <a:solidFill>
                  <a:srgbClr val="002060"/>
                </a:solidFill>
              </a:rPr>
              <a:t> table</a:t>
            </a:r>
            <a:r>
              <a:rPr lang="en-US" altLang="en-US" dirty="0">
                <a:solidFill>
                  <a:srgbClr val="002060"/>
                </a:solidFill>
              </a:rPr>
              <a:t>: Matrix composed of intersecting tuple and attribute</a:t>
            </a:r>
          </a:p>
          <a:p>
            <a:pPr lvl="2" eaLnBrk="1" hangingPunct="1"/>
            <a:r>
              <a:rPr lang="en-US" altLang="en-US" b="1" dirty="0">
                <a:solidFill>
                  <a:srgbClr val="002060"/>
                </a:solidFill>
              </a:rPr>
              <a:t>Tuple</a:t>
            </a:r>
            <a:r>
              <a:rPr lang="en-US" altLang="en-US" dirty="0">
                <a:solidFill>
                  <a:srgbClr val="002060"/>
                </a:solidFill>
              </a:rPr>
              <a:t>: Rows</a:t>
            </a:r>
          </a:p>
          <a:p>
            <a:pPr lvl="2" eaLnBrk="1" hangingPunct="1"/>
            <a:r>
              <a:rPr lang="en-US" altLang="en-US" b="1" dirty="0">
                <a:solidFill>
                  <a:srgbClr val="002060"/>
                </a:solidFill>
              </a:rPr>
              <a:t>Attribute</a:t>
            </a:r>
            <a:r>
              <a:rPr lang="en-US" altLang="en-US" dirty="0">
                <a:solidFill>
                  <a:srgbClr val="002060"/>
                </a:solidFill>
              </a:rPr>
              <a:t>: Columns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Describes a precise set of data manipulation constructs</a:t>
            </a:r>
          </a:p>
        </p:txBody>
      </p:sp>
      <p:sp>
        <p:nvSpPr>
          <p:cNvPr id="28676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5DEE61DF-5F01-4952-8F16-B823E3FA9A1F}" type="slidenum">
              <a:rPr lang="en-US" altLang="en-US" sz="1200"/>
              <a:pPr eaLnBrk="1" hangingPunct="1"/>
              <a:t>19</a:t>
            </a:fld>
            <a:endParaRPr lang="en-US" altLang="en-US"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72864-B7D0-4BAF-BC84-D9E7165C5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5988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charset="-128"/>
              </a:rPr>
              <a:t>Data versus Information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3D95-1154-4E9B-84C2-9E7D75651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325"/>
            <a:ext cx="10515600" cy="4876800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charset="-128"/>
              </a:rPr>
              <a:t>Data:</a:t>
            </a:r>
          </a:p>
          <a:p>
            <a:pPr lvl="1"/>
            <a:r>
              <a:rPr lang="en-US" dirty="0"/>
              <a:t>Raw facts  </a:t>
            </a:r>
          </a:p>
          <a:p>
            <a:pPr lvl="1"/>
            <a:r>
              <a:rPr lang="en-US" dirty="0"/>
              <a:t>Have not yet been processed to reveal their meaning to the end user</a:t>
            </a:r>
          </a:p>
          <a:p>
            <a:pPr lvl="1"/>
            <a:r>
              <a:rPr lang="en-US" dirty="0"/>
              <a:t>Building blocks of information</a:t>
            </a:r>
          </a:p>
          <a:p>
            <a:pPr lvl="1"/>
            <a:r>
              <a:rPr lang="en-US" dirty="0"/>
              <a:t>Data management </a:t>
            </a:r>
          </a:p>
          <a:p>
            <a:pPr lvl="2"/>
            <a:r>
              <a:rPr lang="en-US" dirty="0"/>
              <a:t>Generation, storage, and retrieval of data </a:t>
            </a:r>
          </a:p>
          <a:p>
            <a:r>
              <a:rPr lang="en-US" dirty="0"/>
              <a:t>Information:</a:t>
            </a:r>
          </a:p>
          <a:p>
            <a:pPr lvl="1"/>
            <a:r>
              <a:rPr lang="en-US" dirty="0"/>
              <a:t>Produced by processing raw data to reveal its meaning </a:t>
            </a:r>
          </a:p>
          <a:p>
            <a:pPr lvl="1"/>
            <a:r>
              <a:rPr lang="en-US" dirty="0"/>
              <a:t>Requires context</a:t>
            </a:r>
          </a:p>
          <a:p>
            <a:pPr lvl="1"/>
            <a:r>
              <a:rPr lang="en-US" dirty="0"/>
              <a:t>Core of knowledge </a:t>
            </a:r>
          </a:p>
          <a:p>
            <a:pPr lvl="1"/>
            <a:r>
              <a:rPr lang="en-US" dirty="0"/>
              <a:t>Should be </a:t>
            </a:r>
            <a:r>
              <a:rPr lang="en-US" dirty="0">
                <a:solidFill>
                  <a:srgbClr val="FF0000"/>
                </a:solidFill>
              </a:rPr>
              <a:t>accurate, relevant, and timely</a:t>
            </a:r>
            <a:r>
              <a:rPr lang="en-US" dirty="0"/>
              <a:t> to enable good decision making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406B9B3B-90D2-4F74-872C-DADF15F18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28A67CF2-C53A-49AD-A0C8-0D607E87278C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9425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Entity Relationship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Graphical representation of entities and their relationships in a database structure</a:t>
            </a:r>
          </a:p>
          <a:p>
            <a:pPr marL="365760" indent="-256032">
              <a:defRPr/>
            </a:pPr>
            <a:r>
              <a:rPr lang="en-US" altLang="en-US" b="1" dirty="0">
                <a:solidFill>
                  <a:srgbClr val="002060"/>
                </a:solidFill>
                <a:uFill>
                  <a:solidFill>
                    <a:srgbClr val="00B0F0"/>
                  </a:solidFill>
                </a:uFill>
                <a:ea typeface="ＭＳ Ｐゴシック" pitchFamily="34" charset="-128"/>
              </a:rPr>
              <a:t>Entity relationship diagram (ERD)</a:t>
            </a:r>
          </a:p>
          <a:p>
            <a:pPr marL="658368" lvl="1" indent="-246888">
              <a:defRPr/>
            </a:pP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Uses graphic representations to model database components</a:t>
            </a:r>
          </a:p>
          <a:p>
            <a:pPr marL="365760" indent="-256032">
              <a:defRPr/>
            </a:pPr>
            <a:r>
              <a:rPr lang="en-US" b="1" dirty="0">
                <a:solidFill>
                  <a:srgbClr val="002060"/>
                </a:solidFill>
              </a:rPr>
              <a:t>Entity instance or entity occurrence</a:t>
            </a:r>
          </a:p>
          <a:p>
            <a:pPr marL="658368" lvl="1" indent="-246888">
              <a:defRPr/>
            </a:pPr>
            <a:r>
              <a:rPr lang="en-US" dirty="0">
                <a:solidFill>
                  <a:srgbClr val="002060"/>
                </a:solidFill>
              </a:rPr>
              <a:t>Rows in the relational table</a:t>
            </a:r>
          </a:p>
          <a:p>
            <a:pPr marL="365760" indent="-256032">
              <a:defRPr/>
            </a:pPr>
            <a:r>
              <a:rPr lang="en-US" b="1" dirty="0">
                <a:solidFill>
                  <a:srgbClr val="002060"/>
                </a:solidFill>
              </a:rPr>
              <a:t>Connectivity</a:t>
            </a:r>
            <a:r>
              <a:rPr lang="en-US" dirty="0">
                <a:solidFill>
                  <a:srgbClr val="002060"/>
                </a:solidFill>
              </a:rPr>
              <a:t>: Term used </a:t>
            </a:r>
            <a:r>
              <a:rPr lang="en-IN" dirty="0">
                <a:solidFill>
                  <a:srgbClr val="002060"/>
                </a:solidFill>
              </a:rPr>
              <a:t>to label the relationship types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33796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570C6AB7-61B5-435E-82BC-45ED0AE4C3E3}" type="slidenum">
              <a:rPr lang="en-US" altLang="en-US" sz="1200"/>
              <a:pPr eaLnBrk="1" hangingPunct="1"/>
              <a:t>20</a:t>
            </a:fld>
            <a:endParaRPr lang="en-US" altLang="en-US"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dirty="0">
                <a:ea typeface="ＭＳ Ｐゴシック" pitchFamily="34" charset="-128"/>
              </a:rPr>
              <a:t>The ER </a:t>
            </a:r>
            <a:r>
              <a:rPr lang="en-US" altLang="en-US" dirty="0">
                <a:uFill>
                  <a:solidFill>
                    <a:srgbClr val="00B0F0"/>
                  </a:solidFill>
                </a:uFill>
                <a:ea typeface="ＭＳ Ｐゴシック" pitchFamily="34" charset="-128"/>
              </a:rPr>
              <a:t>Model Notations</a:t>
            </a:r>
            <a:endParaRPr lang="en-US" altLang="en-US" sz="3400" dirty="0">
              <a:uFill>
                <a:solidFill>
                  <a:srgbClr val="00B0F0"/>
                </a:solidFill>
              </a:uFill>
              <a:ea typeface="ＭＳ Ｐゴシック" pitchFamily="34" charset="-128"/>
            </a:endParaRPr>
          </a:p>
        </p:txBody>
      </p:sp>
      <p:sp>
        <p:nvSpPr>
          <p:cNvPr id="35844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42BA3CB8-C91F-4ECF-AABB-91F2C71F1880}" type="slidenum">
              <a:rPr lang="en-US" altLang="en-US" sz="1200"/>
              <a:pPr eaLnBrk="1" hangingPunct="1"/>
              <a:t>21</a:t>
            </a:fld>
            <a:endParaRPr lang="en-US" altLang="en-US" sz="1200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0"/>
          <a:stretch/>
        </p:blipFill>
        <p:spPr>
          <a:xfrm>
            <a:off x="2286001" y="1892866"/>
            <a:ext cx="8017401" cy="427933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NoSQL Databases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Not based on the relational model</a:t>
            </a:r>
          </a:p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Support distributed database architectures</a:t>
            </a:r>
          </a:p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Provide high scalability, high availability, and fault tolerance</a:t>
            </a:r>
          </a:p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Support large amounts of sparse data</a:t>
            </a:r>
          </a:p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Geared toward performance rather than transaction consistency</a:t>
            </a:r>
          </a:p>
          <a:p>
            <a:pPr marL="365760" indent="-256032">
              <a:defRPr/>
            </a:pPr>
            <a:r>
              <a:rPr lang="en-US" altLang="en-US" dirty="0">
                <a:solidFill>
                  <a:srgbClr val="002060"/>
                </a:solidFill>
              </a:rPr>
              <a:t>Store data in </a:t>
            </a:r>
            <a:r>
              <a:rPr lang="en-US" altLang="en-US" dirty="0">
                <a:solidFill>
                  <a:srgbClr val="002060"/>
                </a:solidFill>
                <a:uFill>
                  <a:solidFill>
                    <a:srgbClr val="FF0000"/>
                  </a:solidFill>
                </a:uFill>
              </a:rPr>
              <a:t>key-value stores</a:t>
            </a:r>
          </a:p>
        </p:txBody>
      </p:sp>
      <p:sp>
        <p:nvSpPr>
          <p:cNvPr id="45060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991D7C84-72EB-4CE7-AB30-A939CA0688D1}" type="slidenum">
              <a:rPr lang="en-US" altLang="en-US" sz="1200"/>
              <a:pPr eaLnBrk="1" hangingPunct="1"/>
              <a:t>22</a:t>
            </a:fld>
            <a:endParaRPr lang="en-US" altLang="en-US"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1981200" y="7620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A Simple Key-Value Representation</a:t>
            </a:r>
          </a:p>
        </p:txBody>
      </p:sp>
      <p:sp>
        <p:nvSpPr>
          <p:cNvPr id="47108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0DE8453F-23EC-47FC-B347-8169805C47F8}" type="slidenum">
              <a:rPr lang="en-US" altLang="en-US" sz="1200"/>
              <a:pPr eaLnBrk="1" hangingPunct="1"/>
              <a:t>23</a:t>
            </a:fld>
            <a:endParaRPr lang="en-US" altLang="en-US" sz="1200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2"/>
          <a:stretch/>
        </p:blipFill>
        <p:spPr>
          <a:xfrm>
            <a:off x="1421106" y="1817731"/>
            <a:ext cx="9354834" cy="412179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4"/>
          <p:cNvSpPr>
            <a:spLocks noGrp="1"/>
          </p:cNvSpPr>
          <p:nvPr>
            <p:ph type="title"/>
          </p:nvPr>
        </p:nvSpPr>
        <p:spPr>
          <a:xfrm>
            <a:off x="1905000" y="609601"/>
            <a:ext cx="8382000" cy="1069975"/>
          </a:xfrm>
        </p:spPr>
        <p:txBody>
          <a:bodyPr/>
          <a:lstStyle/>
          <a:p>
            <a:pPr eaLnBrk="1" hangingPunct="1"/>
            <a:r>
              <a:rPr lang="en-US" altLang="en-US" dirty="0"/>
              <a:t>Entity Relationship Model</a:t>
            </a:r>
          </a:p>
        </p:txBody>
      </p:sp>
      <p:sp>
        <p:nvSpPr>
          <p:cNvPr id="24579" name="Text Placeholder 5"/>
          <p:cNvSpPr>
            <a:spLocks noGrp="1"/>
          </p:cNvSpPr>
          <p:nvPr>
            <p:ph type="body" idx="1"/>
          </p:nvPr>
        </p:nvSpPr>
        <p:spPr>
          <a:xfrm>
            <a:off x="1905001" y="1676400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dirty="0">
                <a:solidFill>
                  <a:srgbClr val="002060"/>
                </a:solidFill>
              </a:rPr>
              <a:t>Advantages</a:t>
            </a:r>
          </a:p>
        </p:txBody>
      </p:sp>
      <p:sp>
        <p:nvSpPr>
          <p:cNvPr id="24581" name="Text Placeholder 7"/>
          <p:cNvSpPr>
            <a:spLocks noGrp="1"/>
          </p:cNvSpPr>
          <p:nvPr>
            <p:ph type="body" sz="half" idx="3"/>
          </p:nvPr>
        </p:nvSpPr>
        <p:spPr>
          <a:xfrm>
            <a:off x="6172201" y="1676400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dirty="0">
                <a:solidFill>
                  <a:srgbClr val="002060"/>
                </a:solidFill>
              </a:rPr>
              <a:t>Disadvantages</a:t>
            </a:r>
          </a:p>
        </p:txBody>
      </p:sp>
      <p:sp>
        <p:nvSpPr>
          <p:cNvPr id="34821" name="Content Placeholder 6"/>
          <p:cNvSpPr>
            <a:spLocks noGrp="1"/>
          </p:cNvSpPr>
          <p:nvPr>
            <p:ph sz="quarter" idx="2"/>
          </p:nvPr>
        </p:nvSpPr>
        <p:spPr>
          <a:xfrm>
            <a:off x="1905001" y="2286000"/>
            <a:ext cx="4041775" cy="38862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Visual modeling yields conceptual simplicity</a:t>
            </a:r>
          </a:p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Visual representation makes it an effective communication tool</a:t>
            </a:r>
          </a:p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Is integrated with the dominant relational model</a:t>
            </a:r>
          </a:p>
        </p:txBody>
      </p:sp>
      <p:sp>
        <p:nvSpPr>
          <p:cNvPr id="34822" name="Content Placeholder 8"/>
          <p:cNvSpPr>
            <a:spLocks noGrp="1"/>
          </p:cNvSpPr>
          <p:nvPr>
            <p:ph sz="quarter" idx="4"/>
          </p:nvPr>
        </p:nvSpPr>
        <p:spPr>
          <a:xfrm>
            <a:off x="6248401" y="2286000"/>
            <a:ext cx="4041775" cy="38862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Limited constraint representation</a:t>
            </a:r>
          </a:p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Limited relationship representation</a:t>
            </a:r>
          </a:p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No data manipulation language</a:t>
            </a:r>
          </a:p>
          <a:p>
            <a:pPr eaLnBrk="1" hangingPunct="1"/>
            <a:r>
              <a:rPr lang="en-US" altLang="en-US" sz="2200" dirty="0">
                <a:solidFill>
                  <a:srgbClr val="002060"/>
                </a:solidFill>
              </a:rPr>
              <a:t>Loss of information content occurs when attributes are removed from entities to avoid crowded displays</a:t>
            </a:r>
          </a:p>
        </p:txBody>
      </p:sp>
      <p:sp>
        <p:nvSpPr>
          <p:cNvPr id="34823" name="Slide Number Placeholder 1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DF61C120-9B57-4B72-9B66-F45F36C7A8BA}" type="slidenum">
              <a:rPr lang="en-US" altLang="en-US" sz="1200"/>
              <a:pPr eaLnBrk="1" hangingPunct="1"/>
              <a:t>24</a:t>
            </a:fld>
            <a:endParaRPr lang="en-US" altLang="en-US"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4"/>
          <p:cNvSpPr>
            <a:spLocks noGrp="1"/>
          </p:cNvSpPr>
          <p:nvPr>
            <p:ph type="title"/>
          </p:nvPr>
        </p:nvSpPr>
        <p:spPr>
          <a:xfrm>
            <a:off x="1905000" y="685801"/>
            <a:ext cx="8382000" cy="1069975"/>
          </a:xfrm>
        </p:spPr>
        <p:txBody>
          <a:bodyPr/>
          <a:lstStyle/>
          <a:p>
            <a:pPr eaLnBrk="1" hangingPunct="1"/>
            <a:r>
              <a:rPr lang="en-US" altLang="en-US" dirty="0"/>
              <a:t>NoSQL</a:t>
            </a:r>
          </a:p>
        </p:txBody>
      </p:sp>
      <p:sp>
        <p:nvSpPr>
          <p:cNvPr id="35843" name="Text Placeholder 5"/>
          <p:cNvSpPr>
            <a:spLocks noGrp="1"/>
          </p:cNvSpPr>
          <p:nvPr>
            <p:ph type="body" idx="1"/>
          </p:nvPr>
        </p:nvSpPr>
        <p:spPr>
          <a:xfrm>
            <a:off x="1905001" y="1752600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dirty="0">
                <a:solidFill>
                  <a:srgbClr val="002060"/>
                </a:solidFill>
              </a:rPr>
              <a:t>Advantages</a:t>
            </a:r>
          </a:p>
        </p:txBody>
      </p:sp>
      <p:sp>
        <p:nvSpPr>
          <p:cNvPr id="35845" name="Text Placeholder 7"/>
          <p:cNvSpPr>
            <a:spLocks noGrp="1"/>
          </p:cNvSpPr>
          <p:nvPr>
            <p:ph type="body" sz="half" idx="3"/>
          </p:nvPr>
        </p:nvSpPr>
        <p:spPr>
          <a:xfrm>
            <a:off x="6248401" y="1752600"/>
            <a:ext cx="4041775" cy="457200"/>
          </a:xfrm>
        </p:spPr>
        <p:txBody>
          <a:bodyPr/>
          <a:lstStyle/>
          <a:p>
            <a:pPr algn="ctr" eaLnBrk="1" fontAlgn="auto" hangingPunct="1">
              <a:defRPr/>
            </a:pPr>
            <a:r>
              <a:rPr lang="en-US" altLang="en-US" dirty="0">
                <a:solidFill>
                  <a:srgbClr val="002060"/>
                </a:solidFill>
              </a:rPr>
              <a:t>Disadvantages</a:t>
            </a:r>
          </a:p>
        </p:txBody>
      </p:sp>
      <p:sp>
        <p:nvSpPr>
          <p:cNvPr id="46085" name="Content Placeholder 6"/>
          <p:cNvSpPr>
            <a:spLocks noGrp="1"/>
          </p:cNvSpPr>
          <p:nvPr>
            <p:ph sz="quarter" idx="2"/>
          </p:nvPr>
        </p:nvSpPr>
        <p:spPr>
          <a:xfrm>
            <a:off x="1905001" y="2286000"/>
            <a:ext cx="4041775" cy="3886200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High scalability, availability, and fault tolerance are provided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Uses low-cost commodity hardware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Supports Big Data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Key-value model improves storage efficiency</a:t>
            </a:r>
          </a:p>
        </p:txBody>
      </p:sp>
      <p:sp>
        <p:nvSpPr>
          <p:cNvPr id="46086" name="Content Placeholder 8"/>
          <p:cNvSpPr>
            <a:spLocks noGrp="1"/>
          </p:cNvSpPr>
          <p:nvPr>
            <p:ph sz="quarter" idx="4"/>
          </p:nvPr>
        </p:nvSpPr>
        <p:spPr>
          <a:xfrm>
            <a:off x="6248401" y="2362200"/>
            <a:ext cx="4041775" cy="3886200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Complex programming is required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There is no relationship support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There is no transaction integrity support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In terms of data consistency, it provides an eventually consistent model</a:t>
            </a:r>
          </a:p>
        </p:txBody>
      </p:sp>
      <p:sp>
        <p:nvSpPr>
          <p:cNvPr id="46087" name="Slide Number Placeholder 1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504A4A8A-D8BA-4FAB-94DD-FA9001F40615}" type="slidenum">
              <a:rPr lang="en-US" altLang="en-US" sz="1200"/>
              <a:pPr eaLnBrk="1" hangingPunct="1"/>
              <a:t>25</a:t>
            </a:fld>
            <a:endParaRPr lang="en-US" altLang="en-US"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Data Abstraction Levels </a:t>
            </a:r>
          </a:p>
        </p:txBody>
      </p:sp>
      <p:sp>
        <p:nvSpPr>
          <p:cNvPr id="50180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312C7F74-2117-4073-9A91-01DEBDF6C05C}" type="slidenum">
              <a:rPr lang="en-US" altLang="en-US" sz="1200"/>
              <a:pPr eaLnBrk="1" hangingPunct="1"/>
              <a:t>26</a:t>
            </a:fld>
            <a:endParaRPr lang="en-US" altLang="en-US" sz="120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4"/>
          <a:stretch/>
        </p:blipFill>
        <p:spPr>
          <a:xfrm>
            <a:off x="2133601" y="1782206"/>
            <a:ext cx="8056317" cy="431379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The External Model </a:t>
            </a:r>
          </a:p>
        </p:txBody>
      </p:sp>
      <p:sp>
        <p:nvSpPr>
          <p:cNvPr id="51203" name="Content Placeholder 2"/>
          <p:cNvSpPr>
            <a:spLocks noGrp="1"/>
          </p:cNvSpPr>
          <p:nvPr>
            <p:ph idx="1"/>
          </p:nvPr>
        </p:nvSpPr>
        <p:spPr>
          <a:xfrm>
            <a:off x="1981200" y="1905000"/>
            <a:ext cx="8229600" cy="40386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End users’ view of the data environment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ER diagrams are used to represent the external views</a:t>
            </a:r>
            <a:endParaRPr lang="en-US" altLang="en-US" b="1" dirty="0">
              <a:solidFill>
                <a:srgbClr val="002060"/>
              </a:solidFill>
            </a:endParaRP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External schema</a:t>
            </a:r>
            <a:r>
              <a:rPr lang="en-US" altLang="en-US" dirty="0">
                <a:solidFill>
                  <a:srgbClr val="002060"/>
                </a:solidFill>
              </a:rPr>
              <a:t>: Specific representation of an external view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51204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3F85A77B-5B6F-4F0F-8948-7FB0FBA82F91}" type="slidenum">
              <a:rPr lang="en-US" altLang="en-US" sz="1200"/>
              <a:pPr eaLnBrk="1" hangingPunct="1"/>
              <a:t>27</a:t>
            </a:fld>
            <a:endParaRPr lang="en-US" altLang="en-US"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6096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External Models For Tiny College</a:t>
            </a:r>
          </a:p>
        </p:txBody>
      </p:sp>
      <p:sp>
        <p:nvSpPr>
          <p:cNvPr id="52228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B78F87FF-A3A1-4A07-B0AF-B282DDBD88BA}" type="slidenum">
              <a:rPr lang="en-US" altLang="en-US" sz="1200"/>
              <a:pPr eaLnBrk="1" hangingPunct="1"/>
              <a:t>28</a:t>
            </a:fld>
            <a:endParaRPr lang="en-US" altLang="en-US" sz="1200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5"/>
          <a:stretch/>
        </p:blipFill>
        <p:spPr>
          <a:xfrm>
            <a:off x="2286000" y="2160780"/>
            <a:ext cx="7315200" cy="3778978"/>
          </a:xfrm>
          <a:prstGeom prst="rect">
            <a:avLst/>
          </a:prstGeom>
        </p:spPr>
      </p:pic>
      <p:pic>
        <p:nvPicPr>
          <p:cNvPr id="8" name="Picture 7" descr="Screen Clippi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10" t="16874" r="478"/>
          <a:stretch/>
        </p:blipFill>
        <p:spPr bwMode="auto">
          <a:xfrm>
            <a:off x="9067801" y="2209800"/>
            <a:ext cx="161925" cy="3505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Screen Clippi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10" t="16875" r="1329" b="27304"/>
          <a:stretch/>
        </p:blipFill>
        <p:spPr bwMode="auto">
          <a:xfrm>
            <a:off x="8763000" y="5181600"/>
            <a:ext cx="476250" cy="609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>
          <a:xfrm>
            <a:off x="1981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The Conceptual Model </a:t>
            </a:r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>
          <a:xfrm>
            <a:off x="1905000" y="1828800"/>
            <a:ext cx="8229600" cy="4897438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Represents a global view of the entire database by the entire organization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Conceptual schema</a:t>
            </a:r>
            <a:r>
              <a:rPr lang="en-US" altLang="en-US" dirty="0">
                <a:solidFill>
                  <a:srgbClr val="002060"/>
                </a:solidFill>
              </a:rPr>
              <a:t>: Basis for the identification and high-level description of the main data objects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Has a macro-level view of data environment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Is software and hardware independent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Logical design</a:t>
            </a:r>
            <a:r>
              <a:rPr lang="en-US" altLang="en-US" dirty="0">
                <a:solidFill>
                  <a:srgbClr val="002060"/>
                </a:solidFill>
              </a:rPr>
              <a:t>: Task of creating a conceptual data model</a:t>
            </a:r>
          </a:p>
        </p:txBody>
      </p:sp>
      <p:sp>
        <p:nvSpPr>
          <p:cNvPr id="53252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41A9E53A-87AC-47F0-BADD-066D00A8C8F0}" type="slidenum">
              <a:rPr lang="en-US" altLang="en-US" sz="1200"/>
              <a:pPr eaLnBrk="1" hangingPunct="1"/>
              <a:t>29</a:t>
            </a:fld>
            <a:endParaRPr lang="en-US" altLang="en-US"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Introducing the Database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728664" y="1604963"/>
            <a:ext cx="10472736" cy="4681537"/>
          </a:xfrm>
        </p:spPr>
        <p:txBody>
          <a:bodyPr>
            <a:normAutofit/>
          </a:bodyPr>
          <a:lstStyle/>
          <a:p>
            <a:pPr marL="365737" indent="-256016">
              <a:defRPr/>
            </a:pPr>
            <a:r>
              <a:rPr lang="en-US" altLang="en-US" dirty="0">
                <a:solidFill>
                  <a:srgbClr val="002060"/>
                </a:solidFill>
                <a:ea typeface="ＭＳ Ｐゴシック" charset="-128"/>
              </a:rPr>
              <a:t>Shared, integrated computer structure that stores a collection of: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End-user data - Raw facts of interest to end user</a:t>
            </a:r>
          </a:p>
          <a:p>
            <a:pPr marL="658327" lvl="1" indent="-246873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Metadata</a:t>
            </a:r>
            <a:r>
              <a:rPr lang="en-US" altLang="en-US" dirty="0">
                <a:solidFill>
                  <a:srgbClr val="002060"/>
                </a:solidFill>
              </a:rPr>
              <a:t>: Data about data, which the end-user data are integrated and managed</a:t>
            </a:r>
          </a:p>
          <a:p>
            <a:pPr marL="923487" lvl="2" indent="-219442">
              <a:defRPr/>
            </a:pPr>
            <a:r>
              <a:rPr lang="en-US" altLang="en-US" dirty="0">
                <a:solidFill>
                  <a:srgbClr val="002060"/>
                </a:solidFill>
              </a:rPr>
              <a:t>Describe data characteristics and relationships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  <a:ea typeface="ＭＳ Ｐゴシック" charset="-128"/>
              </a:rPr>
              <a:t>Database management system (DBMS)</a:t>
            </a:r>
            <a:r>
              <a:rPr lang="en-US" altLang="en-US" dirty="0">
                <a:solidFill>
                  <a:srgbClr val="002060"/>
                </a:solidFill>
                <a:ea typeface="ＭＳ Ｐゴシック" charset="-128"/>
              </a:rPr>
              <a:t> 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Collection of programs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Manages the database structure 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Controls access to data stored in the database</a:t>
            </a:r>
          </a:p>
          <a:p>
            <a:pPr marL="0" indent="0">
              <a:buNone/>
              <a:defRPr/>
            </a:pPr>
            <a:endParaRPr lang="en-US" altLang="en-US" dirty="0"/>
          </a:p>
        </p:txBody>
      </p:sp>
      <p:sp>
        <p:nvSpPr>
          <p:cNvPr id="17412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28A67CF2-C53A-49AD-A0C8-0D607E87278C}" type="slidenum">
              <a:rPr lang="en-US" altLang="en-US"/>
              <a:pPr/>
              <a:t>3</a:t>
            </a:fld>
            <a:endParaRPr lang="en-US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609600"/>
            <a:ext cx="8229600" cy="1066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 dirty="0"/>
              <a:t>Conceptual Model For Tiny College</a:t>
            </a:r>
          </a:p>
        </p:txBody>
      </p:sp>
      <p:sp>
        <p:nvSpPr>
          <p:cNvPr id="54276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04F8DCD6-90C9-4F1B-8F1C-9A1E1D0E4702}" type="slidenum">
              <a:rPr lang="en-US" altLang="en-US" sz="1200"/>
              <a:pPr eaLnBrk="1" hangingPunct="1"/>
              <a:t>30</a:t>
            </a:fld>
            <a:endParaRPr lang="en-US" altLang="en-US" sz="1200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1"/>
          <a:stretch/>
        </p:blipFill>
        <p:spPr>
          <a:xfrm>
            <a:off x="2438400" y="2166604"/>
            <a:ext cx="7543800" cy="402037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Internal Model </a:t>
            </a:r>
          </a:p>
        </p:txBody>
      </p:sp>
      <p:sp>
        <p:nvSpPr>
          <p:cNvPr id="552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Representing database as seen by the DBMS mapping conceptual model to the DBMS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Internal schema</a:t>
            </a:r>
            <a:r>
              <a:rPr lang="en-US" altLang="en-US" dirty="0">
                <a:solidFill>
                  <a:srgbClr val="002060"/>
                </a:solidFill>
              </a:rPr>
              <a:t>: Specific representation of an internal model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Uses the database constructs supported by the chosen database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Is software dependent and hardware independent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Logical independence</a:t>
            </a:r>
            <a:r>
              <a:rPr lang="en-US" altLang="en-US" dirty="0">
                <a:solidFill>
                  <a:srgbClr val="002060"/>
                </a:solidFill>
              </a:rPr>
              <a:t>: Changing internal model without affecting the conceptual model</a:t>
            </a:r>
          </a:p>
        </p:txBody>
      </p:sp>
      <p:sp>
        <p:nvSpPr>
          <p:cNvPr id="55300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34CA1D57-D4F9-461E-BF6A-23EFDBAA6A4E}" type="slidenum">
              <a:rPr lang="en-US" altLang="en-US" sz="1200"/>
              <a:pPr eaLnBrk="1" hangingPunct="1"/>
              <a:t>31</a:t>
            </a:fld>
            <a:endParaRPr lang="en-US" altLang="en-US"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dirty="0"/>
              <a:t>Internal Model for Tiny College</a:t>
            </a:r>
          </a:p>
        </p:txBody>
      </p:sp>
      <p:sp>
        <p:nvSpPr>
          <p:cNvPr id="56324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47AB6808-C11A-4F1D-896F-B96CC8C729B3}" type="slidenum">
              <a:rPr lang="en-US" altLang="en-US" sz="1200"/>
              <a:pPr eaLnBrk="1" hangingPunct="1"/>
              <a:t>32</a:t>
            </a:fld>
            <a:endParaRPr lang="en-US" altLang="en-US" sz="120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9"/>
          <a:stretch/>
        </p:blipFill>
        <p:spPr>
          <a:xfrm>
            <a:off x="3429000" y="1939460"/>
            <a:ext cx="5867400" cy="4172636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Physical Model</a:t>
            </a:r>
          </a:p>
        </p:txBody>
      </p:sp>
      <p:sp>
        <p:nvSpPr>
          <p:cNvPr id="5734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Operates at lowest level of abstraction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Describes the way data are saved on storage media such as disks or tapes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Requires the definition of physical storage and data access methods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Relational model aimed at logical level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Does not require physical-level details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Physical independence</a:t>
            </a:r>
            <a:r>
              <a:rPr lang="en-US" altLang="en-US" dirty="0">
                <a:solidFill>
                  <a:srgbClr val="002060"/>
                </a:solidFill>
              </a:rPr>
              <a:t>: Changes in physical model do not affect internal model</a:t>
            </a:r>
          </a:p>
        </p:txBody>
      </p:sp>
      <p:sp>
        <p:nvSpPr>
          <p:cNvPr id="57348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72B88A66-5DB5-4AC5-AB1D-219FA143B06A}" type="slidenum">
              <a:rPr lang="en-US" altLang="en-US" sz="1200"/>
              <a:pPr eaLnBrk="1" hangingPunct="1"/>
              <a:t>33</a:t>
            </a:fld>
            <a:endParaRPr lang="en-US" altLang="en-US"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Levels of Data Abstraction</a:t>
            </a:r>
          </a:p>
        </p:txBody>
      </p:sp>
      <p:sp>
        <p:nvSpPr>
          <p:cNvPr id="58373" name="Slide Number Placeholder 1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pPr eaLnBrk="1" hangingPunct="1"/>
            <a:fld id="{CC16EA73-81F2-49FC-9069-CB37FBD45F4F}" type="slidenum">
              <a:rPr lang="en-US" altLang="en-US" sz="1200"/>
              <a:pPr eaLnBrk="1" hangingPunct="1"/>
              <a:t>34</a:t>
            </a:fld>
            <a:endParaRPr lang="en-US" altLang="en-US" sz="120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9"/>
          <a:stretch/>
        </p:blipFill>
        <p:spPr>
          <a:xfrm>
            <a:off x="1240555" y="2336962"/>
            <a:ext cx="9587756" cy="2122106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981200" y="9144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Characteristics of a Relational Table</a:t>
            </a:r>
          </a:p>
        </p:txBody>
      </p:sp>
      <p:sp>
        <p:nvSpPr>
          <p:cNvPr id="1741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0C0A6D5-9029-4AC6-BA6B-B700ABB7E4D4}" type="slidenum">
              <a:rPr lang="en-US" altLang="en-US" sz="1400">
                <a:latin typeface="Times New Roman" panose="02020603050405020304" pitchFamily="18" charset="0"/>
              </a:rPr>
              <a:pPr/>
              <a:t>35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3"/>
          <a:stretch/>
        </p:blipFill>
        <p:spPr>
          <a:xfrm>
            <a:off x="2088484" y="2848036"/>
            <a:ext cx="8109179" cy="2407176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Keys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1981200" y="1828800"/>
            <a:ext cx="8229600" cy="4897438"/>
          </a:xfrm>
        </p:spPr>
        <p:txBody>
          <a:bodyPr>
            <a:normAutofit/>
          </a:bodyPr>
          <a:lstStyle/>
          <a:p>
            <a:pPr marL="365760" indent="-256032">
              <a:defRPr/>
            </a:pPr>
            <a:r>
              <a:rPr lang="en-US" altLang="en-US" dirty="0"/>
              <a:t>Consist of one or more attributes that determine other attributes</a:t>
            </a:r>
          </a:p>
          <a:p>
            <a:pPr marL="365760" indent="-256032">
              <a:defRPr/>
            </a:pPr>
            <a:r>
              <a:rPr lang="en-US" altLang="en-US" dirty="0"/>
              <a:t>Used to: </a:t>
            </a:r>
          </a:p>
          <a:p>
            <a:pPr marL="658368" lvl="1" indent="-246888">
              <a:defRPr/>
            </a:pPr>
            <a:r>
              <a:rPr lang="en-US" altLang="en-US" dirty="0"/>
              <a:t>Ensure that each row in a table is uniquely identifiable</a:t>
            </a:r>
          </a:p>
          <a:p>
            <a:pPr marL="658368" lvl="1" indent="-246888">
              <a:defRPr/>
            </a:pPr>
            <a:r>
              <a:rPr lang="en-US" altLang="en-US" dirty="0"/>
              <a:t>Establish relationships among tables and to ensure the integrity of the data</a:t>
            </a:r>
          </a:p>
          <a:p>
            <a:pPr marL="365760" indent="-256032">
              <a:defRPr/>
            </a:pPr>
            <a:r>
              <a:rPr lang="en-US" altLang="en-US" b="1" dirty="0">
                <a:uFill>
                  <a:solidFill>
                    <a:srgbClr val="FF0000"/>
                  </a:solidFill>
                </a:uFill>
              </a:rPr>
              <a:t>Primary key (PK)</a:t>
            </a:r>
            <a:r>
              <a:rPr lang="en-US" altLang="en-US" dirty="0">
                <a:uFill>
                  <a:solidFill>
                    <a:srgbClr val="FF0000"/>
                  </a:solidFill>
                </a:uFill>
              </a:rPr>
              <a:t>: </a:t>
            </a:r>
            <a:r>
              <a:rPr lang="en-US" altLang="en-US" dirty="0"/>
              <a:t>Attribute or combination of attributes that uniquely identifies any given row</a:t>
            </a:r>
          </a:p>
        </p:txBody>
      </p:sp>
      <p:sp>
        <p:nvSpPr>
          <p:cNvPr id="1843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EA28F75-82FF-4D6F-927F-9FF61E47358D}" type="slidenum">
              <a:rPr lang="en-US" altLang="en-US" sz="1400">
                <a:latin typeface="Times New Roman" panose="02020603050405020304" pitchFamily="18" charset="0"/>
              </a:rPr>
              <a:pPr/>
              <a:t>36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Dependencies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4897438"/>
          </a:xfrm>
        </p:spPr>
        <p:txBody>
          <a:bodyPr/>
          <a:lstStyle/>
          <a:p>
            <a:pPr eaLnBrk="1" hangingPunct="1"/>
            <a:r>
              <a:rPr lang="en-US" altLang="en-US" b="1" dirty="0"/>
              <a:t>Functional dependence</a:t>
            </a:r>
            <a:r>
              <a:rPr lang="en-US" altLang="en-US" dirty="0"/>
              <a:t>:</a:t>
            </a:r>
            <a:r>
              <a:rPr lang="en-US" altLang="en-US" b="1" dirty="0"/>
              <a:t> </a:t>
            </a:r>
            <a:r>
              <a:rPr lang="en-US" altLang="en-US" dirty="0"/>
              <a:t>Value of one or more attributes determines the value of one or more other attributes</a:t>
            </a:r>
          </a:p>
          <a:p>
            <a:pPr lvl="1" eaLnBrk="1" hangingPunct="1"/>
            <a:r>
              <a:rPr lang="en-US" altLang="en-US" b="1" dirty="0"/>
              <a:t>Determinant</a:t>
            </a:r>
            <a:r>
              <a:rPr lang="en-US" altLang="en-US" dirty="0"/>
              <a:t>:</a:t>
            </a:r>
            <a:r>
              <a:rPr lang="en-US" altLang="en-US" b="1" dirty="0"/>
              <a:t> </a:t>
            </a:r>
            <a:r>
              <a:rPr lang="en-US" altLang="en-US" dirty="0"/>
              <a:t>Attribute whose value determines another </a:t>
            </a:r>
            <a:endParaRPr lang="en-US" altLang="en-US" b="1" dirty="0"/>
          </a:p>
          <a:p>
            <a:pPr lvl="1" eaLnBrk="1" hangingPunct="1"/>
            <a:r>
              <a:rPr lang="en-US" altLang="en-US" b="1" dirty="0"/>
              <a:t>Dependent</a:t>
            </a:r>
            <a:r>
              <a:rPr lang="en-US" altLang="en-US" dirty="0"/>
              <a:t>: Attribute whose value is determined by the other attribute</a:t>
            </a:r>
          </a:p>
          <a:p>
            <a:pPr eaLnBrk="1" hangingPunct="1"/>
            <a:r>
              <a:rPr lang="en-US" altLang="en-US" b="1" dirty="0"/>
              <a:t>Full functional dependence</a:t>
            </a:r>
            <a:r>
              <a:rPr lang="en-US" altLang="en-US" dirty="0"/>
              <a:t>: Entire collection of attributes in the determinant is necessary for the relationship </a:t>
            </a: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0A0B9A-79DB-4A1C-93D8-DCFD54AE32D2}" type="slidenum">
              <a:rPr lang="en-US" altLang="en-US" sz="1400">
                <a:latin typeface="Times New Roman" panose="02020603050405020304" pitchFamily="18" charset="0"/>
              </a:rPr>
              <a:pPr/>
              <a:t>37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Types of Keys 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Composite key</a:t>
            </a:r>
            <a:r>
              <a:rPr lang="en-US" altLang="en-US" dirty="0"/>
              <a:t>: Key that is composed of more than one attribute</a:t>
            </a:r>
          </a:p>
          <a:p>
            <a:pPr eaLnBrk="1" hangingPunct="1"/>
            <a:r>
              <a:rPr lang="en-US" altLang="en-US" b="1" dirty="0"/>
              <a:t>Key attribute</a:t>
            </a:r>
            <a:r>
              <a:rPr lang="en-US" altLang="en-US" dirty="0"/>
              <a:t>:</a:t>
            </a:r>
            <a:r>
              <a:rPr lang="en-US" altLang="en-US" b="1" dirty="0"/>
              <a:t> </a:t>
            </a:r>
            <a:r>
              <a:rPr lang="en-US" altLang="en-US" dirty="0"/>
              <a:t>Attribute that is a part of a key</a:t>
            </a:r>
          </a:p>
          <a:p>
            <a:pPr eaLnBrk="1" hangingPunct="1"/>
            <a:r>
              <a:rPr lang="en-US" altLang="en-US" b="1" dirty="0"/>
              <a:t>Entity integrity</a:t>
            </a:r>
            <a:r>
              <a:rPr lang="en-US" altLang="en-US" dirty="0"/>
              <a:t>:</a:t>
            </a:r>
            <a:r>
              <a:rPr lang="en-US" altLang="en-US" b="1" dirty="0"/>
              <a:t> </a:t>
            </a:r>
            <a:r>
              <a:rPr lang="en-US" altLang="en-US" dirty="0"/>
              <a:t>Condition in which each row in the table has its own unique identity </a:t>
            </a:r>
          </a:p>
          <a:p>
            <a:pPr lvl="1" eaLnBrk="1" hangingPunct="1"/>
            <a:r>
              <a:rPr lang="en-US" altLang="en-US" dirty="0"/>
              <a:t>All of the values in the primary key must be unique</a:t>
            </a:r>
          </a:p>
          <a:p>
            <a:pPr lvl="1" eaLnBrk="1" hangingPunct="1"/>
            <a:r>
              <a:rPr lang="en-US" altLang="en-US" dirty="0"/>
              <a:t>No key attribute in the primary key can contain a null </a:t>
            </a:r>
          </a:p>
        </p:txBody>
      </p:sp>
      <p:sp>
        <p:nvSpPr>
          <p:cNvPr id="21508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723D28-3FCD-4EAA-A10E-85A3E7738DA3}" type="slidenum">
              <a:rPr lang="en-US" altLang="en-US" sz="1400">
                <a:latin typeface="Times New Roman" panose="02020603050405020304" pitchFamily="18" charset="0"/>
              </a:rPr>
              <a:pPr/>
              <a:t>38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Types of Keys 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828800"/>
            <a:ext cx="8229600" cy="4897438"/>
          </a:xfrm>
        </p:spPr>
        <p:txBody>
          <a:bodyPr>
            <a:normAutofit/>
          </a:bodyPr>
          <a:lstStyle/>
          <a:p>
            <a:pPr marL="342900" lvl="2" indent="-342900">
              <a:defRPr/>
            </a:pPr>
            <a:r>
              <a:rPr lang="en-US" sz="2800" b="1" dirty="0"/>
              <a:t>Null</a:t>
            </a:r>
            <a:r>
              <a:rPr lang="en-US" sz="2800" dirty="0"/>
              <a:t>:</a:t>
            </a:r>
            <a:r>
              <a:rPr lang="en-US" sz="2800" b="1" dirty="0"/>
              <a:t> </a:t>
            </a:r>
            <a:r>
              <a:rPr lang="en-US" sz="2800" dirty="0"/>
              <a:t>Absence of any data value that could represent:</a:t>
            </a:r>
          </a:p>
          <a:p>
            <a:pPr marL="800100" lvl="3" indent="-342900">
              <a:defRPr/>
            </a:pPr>
            <a:r>
              <a:rPr lang="en-US" sz="2600" dirty="0"/>
              <a:t>An unknown attribute value </a:t>
            </a:r>
          </a:p>
          <a:p>
            <a:pPr marL="800100" lvl="3" indent="-342900">
              <a:defRPr/>
            </a:pPr>
            <a:r>
              <a:rPr lang="en-US" sz="2600" dirty="0"/>
              <a:t>A known, but missing, attribute value  </a:t>
            </a:r>
          </a:p>
          <a:p>
            <a:pPr marL="800100" lvl="3" indent="-342900">
              <a:defRPr/>
            </a:pPr>
            <a:r>
              <a:rPr lang="en-US" sz="2600" dirty="0"/>
              <a:t>A inapplicable condition </a:t>
            </a:r>
          </a:p>
          <a:p>
            <a:pPr marL="342900" lvl="2" indent="-342900">
              <a:defRPr/>
            </a:pPr>
            <a:r>
              <a:rPr lang="en-US" sz="2800" b="1" dirty="0"/>
              <a:t>Referential integrity</a:t>
            </a:r>
            <a:r>
              <a:rPr lang="en-US" sz="2800" dirty="0"/>
              <a:t>:</a:t>
            </a:r>
            <a:r>
              <a:rPr lang="en-US" sz="2800" b="1" dirty="0"/>
              <a:t> </a:t>
            </a:r>
            <a:r>
              <a:rPr lang="en-US" sz="2800" dirty="0"/>
              <a:t>Every reference to an entity instance by another entity instance is valid </a:t>
            </a:r>
          </a:p>
          <a:p>
            <a:pPr marL="342900" lvl="2" indent="-342900">
              <a:defRPr/>
            </a:pPr>
            <a:r>
              <a:rPr lang="en-US" sz="2800" b="1" dirty="0"/>
              <a:t>Secondary key: </a:t>
            </a:r>
            <a:r>
              <a:rPr lang="en-US" sz="2800" dirty="0"/>
              <a:t>Key used strictly for data retrieval purposes</a:t>
            </a:r>
            <a:endParaRPr lang="en-US" sz="2800" b="1" dirty="0"/>
          </a:p>
          <a:p>
            <a:pPr marL="365760" indent="-256032">
              <a:defRPr/>
            </a:pPr>
            <a:endParaRPr lang="en-US" altLang="en-US" dirty="0"/>
          </a:p>
          <a:p>
            <a:pPr marL="0" indent="0">
              <a:buNone/>
              <a:defRPr/>
            </a:pPr>
            <a:endParaRPr lang="en-US" altLang="en-US" dirty="0"/>
          </a:p>
        </p:txBody>
      </p:sp>
      <p:sp>
        <p:nvSpPr>
          <p:cNvPr id="22532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7194F7F-99B8-449D-9969-2280638A345B}" type="slidenum">
              <a:rPr lang="en-US" altLang="en-US" sz="1400">
                <a:latin typeface="Times New Roman" panose="02020603050405020304" pitchFamily="18" charset="0"/>
              </a:rPr>
              <a:pPr/>
              <a:t>39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Role of the DBMS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3000" dirty="0">
                <a:solidFill>
                  <a:srgbClr val="002060"/>
                </a:solidFill>
                <a:ea typeface="ＭＳ Ｐゴシック" charset="-128"/>
              </a:rPr>
              <a:t>Intermediary between the user and the database</a:t>
            </a:r>
          </a:p>
          <a:p>
            <a:pPr eaLnBrk="1" hangingPunct="1"/>
            <a:r>
              <a:rPr lang="en-US" altLang="en-US" sz="3000" dirty="0">
                <a:solidFill>
                  <a:srgbClr val="002060"/>
                </a:solidFill>
                <a:ea typeface="ＭＳ Ｐゴシック" charset="-128"/>
              </a:rPr>
              <a:t>Enables data to be shared </a:t>
            </a:r>
          </a:p>
          <a:p>
            <a:pPr eaLnBrk="1" hangingPunct="1"/>
            <a:r>
              <a:rPr lang="en-US" altLang="en-US" sz="3000" dirty="0">
                <a:solidFill>
                  <a:srgbClr val="002060"/>
                </a:solidFill>
                <a:ea typeface="ＭＳ Ｐゴシック" charset="-128"/>
              </a:rPr>
              <a:t>Presents the end user with an integrated view of the data</a:t>
            </a:r>
          </a:p>
          <a:p>
            <a:pPr eaLnBrk="1" hangingPunct="1"/>
            <a:r>
              <a:rPr lang="en-US" altLang="en-US" sz="3000" dirty="0">
                <a:solidFill>
                  <a:srgbClr val="002060"/>
                </a:solidFill>
                <a:ea typeface="ＭＳ Ｐゴシック" charset="-128"/>
              </a:rPr>
              <a:t>Receives and translates application requests into operations required to fulfill the requests</a:t>
            </a:r>
          </a:p>
          <a:p>
            <a:pPr eaLnBrk="1" hangingPunct="1"/>
            <a:r>
              <a:rPr lang="en-US" altLang="en-US" sz="3000" dirty="0">
                <a:solidFill>
                  <a:srgbClr val="002060"/>
                </a:solidFill>
                <a:ea typeface="ＭＳ Ｐゴシック" charset="-128"/>
              </a:rPr>
              <a:t>Hides database’s internal complexity from the application programs and users</a:t>
            </a:r>
          </a:p>
        </p:txBody>
      </p:sp>
      <p:sp>
        <p:nvSpPr>
          <p:cNvPr id="1843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1E05AEB1-CA64-4314-98CE-7519560459DC}" type="slidenum">
              <a:rPr lang="en-US" altLang="en-US"/>
              <a:pPr/>
              <a:t>4</a:t>
            </a:fld>
            <a:endParaRPr lang="en-US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1199786" y="685800"/>
            <a:ext cx="9423562" cy="1066800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An Example of a Simple Relational Database 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2457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A19C1EF-972F-457E-992D-F13BB1FF7B56}" type="slidenum">
              <a:rPr lang="en-US" altLang="en-US" sz="1400">
                <a:latin typeface="Times New Roman" panose="02020603050405020304" pitchFamily="18" charset="0"/>
              </a:rPr>
              <a:pPr/>
              <a:t>40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25"/>
          <a:stretch/>
        </p:blipFill>
        <p:spPr>
          <a:xfrm>
            <a:off x="2333564" y="1986053"/>
            <a:ext cx="7421732" cy="3894936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838C149B-598E-48BA-9655-B0ED563022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05" t="15915" r="664" b="78055"/>
          <a:stretch/>
        </p:blipFill>
        <p:spPr>
          <a:xfrm>
            <a:off x="5353049" y="2043113"/>
            <a:ext cx="4329173" cy="261938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1986455" y="7620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Relational Database Keys </a:t>
            </a:r>
          </a:p>
        </p:txBody>
      </p:sp>
      <p:sp>
        <p:nvSpPr>
          <p:cNvPr id="2355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C645C6D-B6C0-4452-965E-824B355E033C}" type="slidenum">
              <a:rPr lang="en-US" altLang="en-US" sz="1400">
                <a:latin typeface="Times New Roman" panose="02020603050405020304" pitchFamily="18" charset="0"/>
              </a:rPr>
              <a:pPr/>
              <a:t>41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0"/>
          <a:stretch/>
        </p:blipFill>
        <p:spPr>
          <a:xfrm>
            <a:off x="2136327" y="2709863"/>
            <a:ext cx="8106004" cy="2485447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Integrity Rules </a:t>
            </a:r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B234A2-7F65-4BC3-ABCE-11EF530BA099}" type="slidenum">
              <a:rPr lang="en-US" altLang="en-US" sz="1400">
                <a:latin typeface="Times New Roman" panose="02020603050405020304" pitchFamily="18" charset="0"/>
              </a:rPr>
              <a:pPr/>
              <a:t>42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4"/>
          <a:stretch/>
        </p:blipFill>
        <p:spPr>
          <a:xfrm>
            <a:off x="1821008" y="1900238"/>
            <a:ext cx="8392420" cy="4227608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An Illustration of Integrity Rules </a:t>
            </a:r>
            <a:br>
              <a:rPr lang="en-US" altLang="en-US" dirty="0">
                <a:solidFill>
                  <a:srgbClr val="FF0000"/>
                </a:solidFill>
              </a:rPr>
            </a:br>
            <a:endParaRPr lang="en-US" altLang="en-US" dirty="0">
              <a:solidFill>
                <a:srgbClr val="FF0000"/>
              </a:solidFill>
            </a:endParaRPr>
          </a:p>
        </p:txBody>
      </p:sp>
      <p:sp>
        <p:nvSpPr>
          <p:cNvPr id="2765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8B009BF-9D01-47AB-81F3-85EF393E0755}" type="slidenum">
              <a:rPr lang="en-US" altLang="en-US" sz="1400">
                <a:latin typeface="Times New Roman" panose="02020603050405020304" pitchFamily="18" charset="0"/>
              </a:rPr>
              <a:pPr/>
              <a:t>43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2"/>
          <a:stretch/>
        </p:blipFill>
        <p:spPr>
          <a:xfrm>
            <a:off x="2196537" y="2091686"/>
            <a:ext cx="7768675" cy="3887964"/>
          </a:xfrm>
          <a:prstGeom prst="rect">
            <a:avLst/>
          </a:prstGeom>
        </p:spPr>
      </p:pic>
      <p:pic>
        <p:nvPicPr>
          <p:cNvPr id="6" name="Picture 5" descr="Screen Clipping">
            <a:extLst>
              <a:ext uri="{FF2B5EF4-FFF2-40B4-BE49-F238E27FC236}">
                <a16:creationId xmlns:a16="http://schemas.microsoft.com/office/drawing/2014/main" id="{2BB4A155-56DB-4BBE-BED9-E285118BA7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05" t="15915" r="664" b="78055"/>
          <a:stretch/>
        </p:blipFill>
        <p:spPr>
          <a:xfrm>
            <a:off x="5405466" y="2091686"/>
            <a:ext cx="4329173" cy="261938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Ways to Handle Nulls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Flags</a:t>
            </a:r>
            <a:r>
              <a:rPr lang="en-US" altLang="en-US" dirty="0"/>
              <a:t>:</a:t>
            </a:r>
            <a:r>
              <a:rPr lang="en-US" altLang="en-US" b="1" dirty="0"/>
              <a:t> </a:t>
            </a:r>
            <a:r>
              <a:rPr lang="en-US" altLang="en-US" dirty="0"/>
              <a:t>Special codes used to indicate the absence of some value </a:t>
            </a:r>
          </a:p>
          <a:p>
            <a:pPr eaLnBrk="1" hangingPunct="1"/>
            <a:r>
              <a:rPr lang="en-US" altLang="en-US" dirty="0"/>
              <a:t>NOT NULL constraint - Placed on a column to ensure that every row in the table has a value for that column</a:t>
            </a:r>
          </a:p>
          <a:p>
            <a:pPr eaLnBrk="1" hangingPunct="1"/>
            <a:r>
              <a:rPr lang="en-US" altLang="en-US" dirty="0"/>
              <a:t>UNIQUE constraint - Restriction placed on a column to ensure that no duplicate values exist for that column</a:t>
            </a:r>
          </a:p>
        </p:txBody>
      </p:sp>
      <p:sp>
        <p:nvSpPr>
          <p:cNvPr id="2867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BC919F3-19A6-4CA6-84BF-41DB725C7BB1}" type="slidenum">
              <a:rPr lang="en-US" altLang="en-US" sz="1400">
                <a:latin typeface="Times New Roman" panose="02020603050405020304" pitchFamily="18" charset="0"/>
              </a:rPr>
              <a:pPr/>
              <a:t>44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Data Dictionary and the System Catalog 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1981200" y="1905000"/>
            <a:ext cx="8229600" cy="4495800"/>
          </a:xfrm>
        </p:spPr>
        <p:txBody>
          <a:bodyPr/>
          <a:lstStyle/>
          <a:p>
            <a:pPr eaLnBrk="1" hangingPunct="1"/>
            <a:r>
              <a:rPr lang="en-US" altLang="en-US" sz="2600" b="1" dirty="0"/>
              <a:t>Data dictionary</a:t>
            </a:r>
            <a:r>
              <a:rPr lang="en-US" altLang="en-US" sz="2600" dirty="0"/>
              <a:t>:</a:t>
            </a:r>
            <a:r>
              <a:rPr lang="en-US" altLang="en-US" sz="2600" b="1" dirty="0"/>
              <a:t> </a:t>
            </a:r>
            <a:r>
              <a:rPr lang="en-US" altLang="en-US" sz="2600" dirty="0"/>
              <a:t>Description of all tables in the database created by the user and designer </a:t>
            </a:r>
          </a:p>
          <a:p>
            <a:pPr eaLnBrk="1" hangingPunct="1"/>
            <a:r>
              <a:rPr lang="en-US" altLang="en-US" sz="2600" b="1" dirty="0"/>
              <a:t>System catalog</a:t>
            </a:r>
            <a:r>
              <a:rPr lang="en-US" altLang="en-US" sz="2600" dirty="0"/>
              <a:t>: System data dictionary that describes all objects within the database </a:t>
            </a:r>
          </a:p>
          <a:p>
            <a:pPr eaLnBrk="1" hangingPunct="1"/>
            <a:r>
              <a:rPr lang="en-US" altLang="en-US" sz="2600" dirty="0"/>
              <a:t>Homonyms and synonyms must be avoided to lessen confusion</a:t>
            </a:r>
          </a:p>
          <a:p>
            <a:pPr lvl="2" eaLnBrk="1" hangingPunct="1"/>
            <a:r>
              <a:rPr lang="en-US" altLang="en-US" b="1" dirty="0"/>
              <a:t>Homonym</a:t>
            </a:r>
            <a:r>
              <a:rPr lang="en-US" altLang="en-US" dirty="0"/>
              <a:t>: Same name is used to label different attributes </a:t>
            </a:r>
          </a:p>
          <a:p>
            <a:pPr lvl="2" eaLnBrk="1" hangingPunct="1"/>
            <a:r>
              <a:rPr lang="en-US" altLang="en-US" b="1" dirty="0"/>
              <a:t>Synonym</a:t>
            </a:r>
            <a:r>
              <a:rPr lang="en-US" altLang="en-US" dirty="0"/>
              <a:t>: Different names are used to describe the same attribute </a:t>
            </a:r>
          </a:p>
          <a:p>
            <a:pPr lvl="1"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sp>
        <p:nvSpPr>
          <p:cNvPr id="4403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D15DF2B-AE34-4B53-B723-EF22C8A030BF}" type="slidenum">
              <a:rPr lang="en-US" altLang="en-US" sz="1400">
                <a:latin typeface="Times New Roman" panose="02020603050405020304" pitchFamily="18" charset="0"/>
              </a:rPr>
              <a:pPr/>
              <a:t>45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>
          <a:xfrm>
            <a:off x="1965434" y="685800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dirty="0"/>
              <a:t>Relationships within the Relational Database 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>
          <a:xfrm>
            <a:off x="1965434" y="19812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1:M relationship - Norm for relational databases </a:t>
            </a:r>
          </a:p>
          <a:p>
            <a:pPr eaLnBrk="1" hangingPunct="1"/>
            <a:r>
              <a:rPr lang="en-US" altLang="en-US" dirty="0"/>
              <a:t>1:1 relationship - One entity can be related to only one other entity and vice versa </a:t>
            </a:r>
          </a:p>
          <a:p>
            <a:pPr eaLnBrk="1" hangingPunct="1"/>
            <a:r>
              <a:rPr lang="en-US" altLang="en-US" dirty="0"/>
              <a:t>Many-to-many (M:N) relationship - Implemented by creating a new entity in 1:M relationships with the original entities </a:t>
            </a:r>
          </a:p>
          <a:p>
            <a:pPr lvl="1" eaLnBrk="1" hangingPunct="1"/>
            <a:r>
              <a:rPr lang="en-US" altLang="en-US" b="1" dirty="0"/>
              <a:t>Composite entity </a:t>
            </a:r>
            <a:r>
              <a:rPr lang="en-US" altLang="en-US" dirty="0"/>
              <a:t>(</a:t>
            </a:r>
            <a:r>
              <a:rPr lang="en-US" altLang="en-US" b="1" dirty="0"/>
              <a:t>Bridge </a:t>
            </a:r>
            <a:r>
              <a:rPr lang="en-US" altLang="en-US" dirty="0"/>
              <a:t>or </a:t>
            </a:r>
            <a:r>
              <a:rPr lang="en-US" altLang="en-US" b="1" dirty="0"/>
              <a:t>associative entity</a:t>
            </a:r>
            <a:r>
              <a:rPr lang="en-US" altLang="en-US" dirty="0"/>
              <a:t>): Helps avoid problems inherent to M:N relationships, includes the primary keys of tables to be linked</a:t>
            </a:r>
          </a:p>
          <a:p>
            <a:pPr lvl="1" eaLnBrk="1" hangingPunct="1"/>
            <a:endParaRPr lang="en-US" altLang="en-US" dirty="0"/>
          </a:p>
        </p:txBody>
      </p:sp>
      <p:sp>
        <p:nvSpPr>
          <p:cNvPr id="45060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C4DA527-9223-4D0E-8FAB-8DF8417F57A2}" type="slidenum">
              <a:rPr lang="en-US" altLang="en-US" sz="1400">
                <a:latin typeface="Times New Roman" panose="02020603050405020304" pitchFamily="18" charset="0"/>
              </a:rPr>
              <a:pPr/>
              <a:t>46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1885950" y="895350"/>
            <a:ext cx="8229600" cy="10668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The 1:1 Relationship between PROFESSOR and DEPARTMENT</a:t>
            </a:r>
          </a:p>
        </p:txBody>
      </p:sp>
      <p:sp>
        <p:nvSpPr>
          <p:cNvPr id="4608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E10CD11-4C17-4046-8C1B-FC5BA0E386BC}" type="slidenum">
              <a:rPr lang="en-US" altLang="en-US" sz="1400">
                <a:latin typeface="Times New Roman" panose="02020603050405020304" pitchFamily="18" charset="0"/>
              </a:rPr>
              <a:pPr/>
              <a:t>47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29"/>
          <a:stretch/>
        </p:blipFill>
        <p:spPr>
          <a:xfrm>
            <a:off x="2057400" y="3824288"/>
            <a:ext cx="8001000" cy="1134398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F1D4C838-E62D-4133-A6E1-466A64EF94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29"/>
          <a:stretch/>
        </p:blipFill>
        <p:spPr>
          <a:xfrm>
            <a:off x="2209800" y="3976688"/>
            <a:ext cx="8001000" cy="1134398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1981200" y="914400"/>
            <a:ext cx="8229600" cy="1066800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Changing the M:N Relationship to Two 1:M Relationships 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4710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4BF5E5F-59E8-40AD-9C8B-8AE8B6FB43B8}" type="slidenum">
              <a:rPr lang="en-US" altLang="en-US" sz="1400">
                <a:latin typeface="Times New Roman" panose="02020603050405020304" pitchFamily="18" charset="0"/>
              </a:rPr>
              <a:pPr/>
              <a:t>48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2"/>
          <a:stretch/>
        </p:blipFill>
        <p:spPr>
          <a:xfrm>
            <a:off x="1905000" y="3328988"/>
            <a:ext cx="8534400" cy="2165224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588962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Indexes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733424" y="1512887"/>
            <a:ext cx="7743825" cy="3449638"/>
          </a:xfrm>
        </p:spPr>
        <p:txBody>
          <a:bodyPr/>
          <a:lstStyle/>
          <a:p>
            <a:pPr eaLnBrk="1" hangingPunct="1"/>
            <a:r>
              <a:rPr lang="en-US" altLang="en-US" dirty="0"/>
              <a:t>Orderly arrangement to logically access rows in a table</a:t>
            </a:r>
          </a:p>
          <a:p>
            <a:pPr eaLnBrk="1" hangingPunct="1"/>
            <a:r>
              <a:rPr lang="en-US" altLang="en-US" b="1" dirty="0"/>
              <a:t>Index key</a:t>
            </a:r>
            <a:r>
              <a:rPr lang="en-US" altLang="en-US" dirty="0"/>
              <a:t>: Index’s reference point that leads to data location identified by the key</a:t>
            </a:r>
          </a:p>
          <a:p>
            <a:pPr eaLnBrk="1" hangingPunct="1"/>
            <a:r>
              <a:rPr lang="en-US" altLang="en-US" b="1" dirty="0"/>
              <a:t>Unique index</a:t>
            </a:r>
            <a:r>
              <a:rPr lang="en-US" altLang="en-US" dirty="0"/>
              <a:t>: Index key can have only one pointer value associated with it</a:t>
            </a:r>
          </a:p>
          <a:p>
            <a:pPr eaLnBrk="1" hangingPunct="1"/>
            <a:r>
              <a:rPr lang="en-US" altLang="en-US" dirty="0"/>
              <a:t>Each index is associated with only one table</a:t>
            </a:r>
          </a:p>
        </p:txBody>
      </p:sp>
      <p:sp>
        <p:nvSpPr>
          <p:cNvPr id="51204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5C3645E-A2CA-4FCC-B9A4-F842C83B9275}" type="slidenum">
              <a:rPr lang="en-US" altLang="en-US" sz="1400">
                <a:latin typeface="Times New Roman" panose="02020603050405020304" pitchFamily="18" charset="0"/>
              </a:rPr>
              <a:pPr/>
              <a:t>49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D39C675-9E24-4721-A2C6-2D1E9876E2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63" t="12684" r="7095"/>
          <a:stretch/>
        </p:blipFill>
        <p:spPr>
          <a:xfrm>
            <a:off x="7720249" y="4022233"/>
            <a:ext cx="4014551" cy="18805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B4C691-1BA1-4745-964E-B5C5A5206FA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03" t="10526" r="26385"/>
          <a:stretch/>
        </p:blipFill>
        <p:spPr>
          <a:xfrm>
            <a:off x="8248649" y="879951"/>
            <a:ext cx="3590925" cy="2153764"/>
          </a:xfrm>
          <a:prstGeom prst="rect">
            <a:avLst/>
          </a:prstGeom>
        </p:spPr>
      </p:pic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2C41C4F1-B507-4E5F-BF8B-08AB24D566A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6" t="42582" r="74346" b="41674"/>
          <a:stretch/>
        </p:blipFill>
        <p:spPr>
          <a:xfrm>
            <a:off x="10210800" y="990600"/>
            <a:ext cx="1628774" cy="3008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687286" y="653143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3428" dirty="0">
                <a:ea typeface="ＭＳ Ｐゴシック" charset="-128"/>
              </a:rPr>
              <a:t>The DBMS Manages the Interaction between the End User and the Database</a:t>
            </a:r>
          </a:p>
        </p:txBody>
      </p:sp>
      <p:sp>
        <p:nvSpPr>
          <p:cNvPr id="1945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EB73AABA-DA57-469F-A312-5A0F7729924F}" type="slidenum">
              <a:rPr lang="en-US" altLang="en-US"/>
              <a:pPr/>
              <a:t>5</a:t>
            </a:fld>
            <a:endParaRPr lang="en-US" altLang="en-US" dirty="0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4"/>
          <a:stretch/>
        </p:blipFill>
        <p:spPr>
          <a:xfrm>
            <a:off x="1252539" y="1645634"/>
            <a:ext cx="10423606" cy="4437703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Attributes</a:t>
            </a:r>
          </a:p>
        </p:txBody>
      </p:sp>
      <p:sp>
        <p:nvSpPr>
          <p:cNvPr id="20483" name="Rectangle 5"/>
          <p:cNvSpPr>
            <a:spLocks noGrp="1" noChangeArrowheads="1"/>
          </p:cNvSpPr>
          <p:nvPr>
            <p:ph idx="1"/>
          </p:nvPr>
        </p:nvSpPr>
        <p:spPr>
          <a:xfrm>
            <a:off x="2057400" y="16002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Characteristics of entities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Required attribute</a:t>
            </a:r>
            <a:r>
              <a:rPr lang="en-US" altLang="en-US" dirty="0">
                <a:solidFill>
                  <a:srgbClr val="002060"/>
                </a:solidFill>
              </a:rPr>
              <a:t>: Must have a value, cannot be left empty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Optional attribute</a:t>
            </a:r>
            <a:r>
              <a:rPr lang="en-US" altLang="en-US" dirty="0">
                <a:solidFill>
                  <a:srgbClr val="002060"/>
                </a:solidFill>
              </a:rPr>
              <a:t>: Does not require a value, can be left empty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Domain - Set of possible values for a given attribute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Identifiers</a:t>
            </a:r>
            <a:r>
              <a:rPr lang="en-US" altLang="en-US" dirty="0">
                <a:solidFill>
                  <a:srgbClr val="002060"/>
                </a:solidFill>
              </a:rPr>
              <a:t>: One or more attributes that uniquely identify each entity instance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10586357" y="6449786"/>
            <a:ext cx="326571" cy="326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F129A6EE-99D2-4585-8B20-9227D21801B6}" type="slidenum">
              <a:rPr lang="en-US" altLang="en-US" sz="1400">
                <a:latin typeface="Times New Roman" panose="02020603050405020304" pitchFamily="18" charset="0"/>
              </a:rPr>
              <a:pPr/>
              <a:t>50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2013857" y="1224643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Attributes of the Student Entity: Chen and Crow’s Foot</a:t>
            </a:r>
          </a:p>
        </p:txBody>
      </p:sp>
      <p:sp>
        <p:nvSpPr>
          <p:cNvPr id="22531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10423072" y="6449786"/>
            <a:ext cx="489857" cy="30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E39E5B2B-D2C8-43C3-8203-C132D0963D36}" type="slidenum">
              <a:rPr lang="en-US" altLang="en-US" sz="1400">
                <a:latin typeface="Times New Roman" panose="02020603050405020304" pitchFamily="18" charset="0"/>
              </a:rPr>
              <a:pPr/>
              <a:t>51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6"/>
          <a:stretch/>
        </p:blipFill>
        <p:spPr>
          <a:xfrm>
            <a:off x="1605643" y="3276600"/>
            <a:ext cx="8984263" cy="217595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2">
                    <a:lumMod val="75000"/>
                  </a:schemeClr>
                </a:solidFill>
              </a:rPr>
              <a:t>Attributes</a:t>
            </a:r>
            <a:endParaRPr lang="en-US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2095500" y="1632857"/>
            <a:ext cx="8077200" cy="4648200"/>
          </a:xfrm>
        </p:spPr>
        <p:txBody>
          <a:bodyPr>
            <a:normAutofit/>
          </a:bodyPr>
          <a:lstStyle/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Composite identifier</a:t>
            </a:r>
            <a:r>
              <a:rPr lang="en-US" altLang="en-US" dirty="0">
                <a:solidFill>
                  <a:srgbClr val="002060"/>
                </a:solidFill>
              </a:rPr>
              <a:t>: Primary key composed of more than one attribute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Composite attribute</a:t>
            </a:r>
            <a:r>
              <a:rPr lang="en-US" altLang="en-US" dirty="0">
                <a:solidFill>
                  <a:srgbClr val="002060"/>
                </a:solidFill>
              </a:rPr>
              <a:t>: Attribute that can be subdivided to yield additional attributes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Simple attribute</a:t>
            </a:r>
            <a:r>
              <a:rPr lang="en-US" altLang="en-US" dirty="0">
                <a:solidFill>
                  <a:srgbClr val="002060"/>
                </a:solidFill>
              </a:rPr>
              <a:t>: Attribute that cannot be subdivided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Single-valued attribute</a:t>
            </a:r>
            <a:r>
              <a:rPr lang="en-US" altLang="en-US" dirty="0">
                <a:solidFill>
                  <a:srgbClr val="002060"/>
                </a:solidFill>
              </a:rPr>
              <a:t>: Attribute that has only a single value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Multivalued attributes</a:t>
            </a:r>
            <a:r>
              <a:rPr lang="en-US" altLang="en-US" dirty="0">
                <a:solidFill>
                  <a:srgbClr val="002060"/>
                </a:solidFill>
              </a:rPr>
              <a:t>: Attributes that have many values</a:t>
            </a:r>
          </a:p>
          <a:p>
            <a:pPr marL="365737" indent="-256016">
              <a:defRPr/>
            </a:pPr>
            <a:endParaRPr lang="en-US" altLang="en-US" dirty="0"/>
          </a:p>
          <a:p>
            <a:pPr marL="365737" indent="-256016">
              <a:defRPr/>
            </a:pPr>
            <a:endParaRPr lang="en-US" altLang="en-US" dirty="0"/>
          </a:p>
          <a:p>
            <a:pPr marL="658327" lvl="1" indent="-246873">
              <a:defRPr/>
            </a:pPr>
            <a:endParaRPr lang="en-US" altLang="en-US" dirty="0"/>
          </a:p>
        </p:txBody>
      </p:sp>
      <p:sp>
        <p:nvSpPr>
          <p:cNvPr id="2355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422E791-27C5-49E6-8D4C-2DE45E1AF193}" type="slidenum">
              <a:rPr lang="en-US" altLang="en-US" sz="1400">
                <a:latin typeface="Times New Roman" panose="02020603050405020304" pitchFamily="18" charset="0"/>
              </a:rPr>
              <a:pPr/>
              <a:t>52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2013857" y="898071"/>
            <a:ext cx="8229600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 Multivalued Attribute in an Entity </a:t>
            </a:r>
          </a:p>
        </p:txBody>
      </p:sp>
      <p:sp>
        <p:nvSpPr>
          <p:cNvPr id="2560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304AD555-F256-4EA5-B2A7-B66B54961628}" type="slidenum">
              <a:rPr lang="en-US" altLang="en-US" sz="1400">
                <a:latin typeface="Times New Roman" panose="02020603050405020304" pitchFamily="18" charset="0"/>
              </a:rPr>
              <a:pPr/>
              <a:t>53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/>
          <a:stretch/>
        </p:blipFill>
        <p:spPr>
          <a:xfrm>
            <a:off x="2013857" y="2800350"/>
            <a:ext cx="8082643" cy="1939412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Attributes</a:t>
            </a:r>
            <a:endParaRPr lang="en-US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  <a:ea typeface="ＭＳ Ｐゴシック" pitchFamily="34" charset="-128"/>
              </a:rPr>
              <a:t>Multivalued attributes</a:t>
            </a: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: Attributes that have many values</a:t>
            </a:r>
            <a:r>
              <a:rPr lang="en-US" altLang="en-US" dirty="0">
                <a:solidFill>
                  <a:srgbClr val="002060"/>
                </a:solidFill>
              </a:rPr>
              <a:t> and require creating: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Several new attributes, one for each component of the original multivalued attribute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A new entity composed of the original multivalued attribute’s components</a:t>
            </a:r>
          </a:p>
          <a:p>
            <a:pPr marL="365737" indent="-256016"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Derived attribute</a:t>
            </a:r>
            <a:r>
              <a:rPr lang="en-US" altLang="en-US" dirty="0">
                <a:solidFill>
                  <a:srgbClr val="002060"/>
                </a:solidFill>
              </a:rPr>
              <a:t>: Attribute whose value is calculated from other attributes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Derived using an algorithm </a:t>
            </a:r>
          </a:p>
          <a:p>
            <a:pPr marL="457172" lvl="1" indent="0">
              <a:buNone/>
              <a:defRPr/>
            </a:pPr>
            <a:endParaRPr lang="en-US" altLang="en-US" dirty="0">
              <a:solidFill>
                <a:srgbClr val="002060"/>
              </a:solidFill>
            </a:endParaRP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EB29667B-538B-4E97-BD35-DC657ED388EA}" type="slidenum">
              <a:rPr lang="en-US" altLang="en-US" sz="1400">
                <a:latin typeface="Times New Roman" panose="02020603050405020304" pitchFamily="18" charset="0"/>
              </a:rPr>
              <a:pPr/>
              <a:t>54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2013857" y="1061357"/>
            <a:ext cx="8229600" cy="10668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Advantages and Disadvantages of Storing Derived Attributes</a:t>
            </a:r>
          </a:p>
        </p:txBody>
      </p:sp>
      <p:sp>
        <p:nvSpPr>
          <p:cNvPr id="2867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B410E093-8A9C-48C1-9049-2D54BF61825D}" type="slidenum">
              <a:rPr lang="en-US" altLang="en-US" sz="1400">
                <a:latin typeface="Times New Roman" panose="02020603050405020304" pitchFamily="18" charset="0"/>
              </a:rPr>
              <a:pPr/>
              <a:t>55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4"/>
          <a:stretch/>
        </p:blipFill>
        <p:spPr>
          <a:xfrm>
            <a:off x="1932215" y="3043237"/>
            <a:ext cx="8463865" cy="2446057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1687286" y="571500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Relationships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1687286" y="1960562"/>
            <a:ext cx="8817429" cy="416265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Association between entities that always operate in both directions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Participants</a:t>
            </a:r>
            <a:r>
              <a:rPr lang="en-US" altLang="en-US" dirty="0">
                <a:solidFill>
                  <a:srgbClr val="002060"/>
                </a:solidFill>
              </a:rPr>
              <a:t>: Entities that participate in a relationship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Connectivity</a:t>
            </a:r>
            <a:r>
              <a:rPr lang="en-US" altLang="en-US" dirty="0">
                <a:solidFill>
                  <a:srgbClr val="002060"/>
                </a:solidFill>
              </a:rPr>
              <a:t>: Describes the relationship classification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Cardinality</a:t>
            </a:r>
            <a:r>
              <a:rPr lang="en-US" altLang="en-US" dirty="0">
                <a:solidFill>
                  <a:srgbClr val="002060"/>
                </a:solidFill>
              </a:rPr>
              <a:t>: Expresses the minimum and maximum number of entity occurrences associated with one occurrence of related entity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sp>
        <p:nvSpPr>
          <p:cNvPr id="29700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8A8CAA0C-2739-4949-813E-8EBC804929CA}" type="slidenum">
              <a:rPr lang="en-US" altLang="en-US" sz="1400">
                <a:latin typeface="Times New Roman" panose="02020603050405020304" pitchFamily="18" charset="0"/>
              </a:rPr>
              <a:pPr/>
              <a:t>56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687286" y="734786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Connectivity and Cardinality in an ERD</a:t>
            </a:r>
          </a:p>
        </p:txBody>
      </p:sp>
      <p:sp>
        <p:nvSpPr>
          <p:cNvPr id="3072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33E3D5E1-E838-481D-9B39-A5833157F493}" type="slidenum">
              <a:rPr lang="en-US" altLang="en-US" sz="1400">
                <a:latin typeface="Times New Roman" panose="02020603050405020304" pitchFamily="18" charset="0"/>
              </a:rPr>
              <a:pPr/>
              <a:t>57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7"/>
          <a:stretch/>
        </p:blipFill>
        <p:spPr>
          <a:xfrm>
            <a:off x="1524000" y="2757488"/>
            <a:ext cx="9288171" cy="2345584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/>
              <a:t>Relationship Strength</a:t>
            </a:r>
          </a:p>
        </p:txBody>
      </p:sp>
      <p:sp>
        <p:nvSpPr>
          <p:cNvPr id="3277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6A2BD513-0D1C-4594-B440-3FCB48F38E5A}" type="slidenum">
              <a:rPr lang="en-US" altLang="en-US" sz="1400">
                <a:latin typeface="Times New Roman" panose="02020603050405020304" pitchFamily="18" charset="0"/>
              </a:rPr>
              <a:pPr/>
              <a:t>58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graphicFrame>
        <p:nvGraphicFramePr>
          <p:cNvPr id="2" name="Diagram 1"/>
          <p:cNvGraphicFramePr/>
          <p:nvPr/>
        </p:nvGraphicFramePr>
        <p:xfrm>
          <a:off x="2057400" y="1524000"/>
          <a:ext cx="83058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1362075" y="1061357"/>
            <a:ext cx="8963025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286" dirty="0"/>
              <a:t>A Weak (Non-Identifying) Relationship between COURSE and CLASS</a:t>
            </a:r>
            <a:endParaRPr lang="en-US" altLang="en-US" sz="4286" dirty="0"/>
          </a:p>
        </p:txBody>
      </p:sp>
      <p:sp>
        <p:nvSpPr>
          <p:cNvPr id="3481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536B6B9F-068F-476C-842E-DDEB3CDF33F9}" type="slidenum">
              <a:rPr lang="en-US" altLang="en-US" sz="1400">
                <a:latin typeface="Times New Roman" panose="02020603050405020304" pitchFamily="18" charset="0"/>
              </a:rPr>
              <a:pPr/>
              <a:t>59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78"/>
          <a:stretch/>
        </p:blipFill>
        <p:spPr>
          <a:xfrm>
            <a:off x="2340428" y="3614738"/>
            <a:ext cx="7592786" cy="24818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Advantages of the DBMS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1605643" y="1469571"/>
            <a:ext cx="8817429" cy="4897438"/>
          </a:xfrm>
        </p:spPr>
        <p:txBody>
          <a:bodyPr>
            <a:normAutofit/>
          </a:bodyPr>
          <a:lstStyle/>
          <a:p>
            <a:pPr marL="367383" lvl="1" indent="-367383">
              <a:defRPr/>
            </a:pPr>
            <a:r>
              <a:rPr lang="en-US" altLang="en-US" dirty="0">
                <a:solidFill>
                  <a:srgbClr val="002060"/>
                </a:solidFill>
              </a:rPr>
              <a:t>Better data integration and less data inconsistency</a:t>
            </a:r>
          </a:p>
          <a:p>
            <a:pPr marL="767407" lvl="2" indent="-367383">
              <a:defRPr/>
            </a:pPr>
            <a:r>
              <a:rPr lang="en-CA" b="1" dirty="0">
                <a:solidFill>
                  <a:srgbClr val="002060"/>
                </a:solidFill>
              </a:rPr>
              <a:t>Data inconsistency</a:t>
            </a:r>
            <a:r>
              <a:rPr lang="en-CA" dirty="0">
                <a:solidFill>
                  <a:srgbClr val="002060"/>
                </a:solidFill>
              </a:rPr>
              <a:t>:</a:t>
            </a:r>
            <a:r>
              <a:rPr lang="en-CA" b="1" dirty="0">
                <a:solidFill>
                  <a:srgbClr val="002060"/>
                </a:solidFill>
              </a:rPr>
              <a:t> </a:t>
            </a:r>
            <a:r>
              <a:rPr lang="en-CA" dirty="0">
                <a:solidFill>
                  <a:srgbClr val="002060"/>
                </a:solidFill>
              </a:rPr>
              <a:t>Different versions of the same data appear in different places</a:t>
            </a:r>
            <a:endParaRPr lang="en-US" altLang="en-US" dirty="0">
              <a:solidFill>
                <a:srgbClr val="002060"/>
              </a:solidFill>
            </a:endParaRPr>
          </a:p>
          <a:p>
            <a:pPr marL="367383" lvl="1" indent="-367383">
              <a:defRPr/>
            </a:pPr>
            <a:r>
              <a:rPr lang="en-US" altLang="en-US" dirty="0">
                <a:solidFill>
                  <a:srgbClr val="002060"/>
                </a:solidFill>
              </a:rPr>
              <a:t>Increased end-user productivity</a:t>
            </a:r>
          </a:p>
          <a:p>
            <a:pPr marL="367383" lvl="1" indent="-367383">
              <a:defRPr/>
            </a:pPr>
            <a:r>
              <a:rPr lang="en-US" altLang="en-US" dirty="0">
                <a:solidFill>
                  <a:srgbClr val="002060"/>
                </a:solidFill>
              </a:rPr>
              <a:t>Improved: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Data sharing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Data security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Data access</a:t>
            </a:r>
          </a:p>
          <a:p>
            <a:pPr marL="658327" lvl="1" indent="-246873">
              <a:defRPr/>
            </a:pPr>
            <a:r>
              <a:rPr lang="en-US" altLang="en-US" dirty="0">
                <a:solidFill>
                  <a:srgbClr val="002060"/>
                </a:solidFill>
              </a:rPr>
              <a:t>Decision making</a:t>
            </a:r>
          </a:p>
          <a:p>
            <a:pPr marL="366308" indent="-219442">
              <a:defRPr/>
            </a:pPr>
            <a:r>
              <a:rPr lang="en-CA" sz="2604" b="1" dirty="0">
                <a:solidFill>
                  <a:srgbClr val="002060"/>
                </a:solidFill>
              </a:rPr>
              <a:t>Data quality</a:t>
            </a:r>
            <a:r>
              <a:rPr lang="en-CA" sz="2604" dirty="0">
                <a:solidFill>
                  <a:srgbClr val="002060"/>
                </a:solidFill>
              </a:rPr>
              <a:t>:</a:t>
            </a:r>
            <a:r>
              <a:rPr lang="en-CA" sz="2604" b="1" dirty="0">
                <a:solidFill>
                  <a:srgbClr val="002060"/>
                </a:solidFill>
              </a:rPr>
              <a:t> </a:t>
            </a:r>
            <a:r>
              <a:rPr lang="en-CA" sz="2604" dirty="0">
                <a:solidFill>
                  <a:srgbClr val="002060"/>
                </a:solidFill>
              </a:rPr>
              <a:t>Accuracy, validity, and timeliness of data</a:t>
            </a:r>
            <a:endParaRPr lang="en-US" altLang="en-US" sz="2604" dirty="0">
              <a:solidFill>
                <a:srgbClr val="002060"/>
              </a:solidFill>
            </a:endParaRP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6F250907-A523-48EA-BB31-466A471B2B4A}" type="slidenum">
              <a:rPr lang="en-US" altLang="en-US"/>
              <a:pPr/>
              <a:t>6</a:t>
            </a:fld>
            <a:endParaRPr lang="en-US" alt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1538288" y="1143000"/>
            <a:ext cx="8786812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 Strong (Identifying) Relationship between COURSE and CLASS</a:t>
            </a:r>
          </a:p>
        </p:txBody>
      </p:sp>
      <p:sp>
        <p:nvSpPr>
          <p:cNvPr id="3584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82BBF4B-1527-4D23-B659-6675C471B65C}" type="slidenum">
              <a:rPr lang="en-US" altLang="en-US" sz="1400">
                <a:latin typeface="Times New Roman" panose="02020603050405020304" pitchFamily="18" charset="0"/>
              </a:rPr>
              <a:pPr/>
              <a:t>60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96"/>
          <a:stretch/>
        </p:blipFill>
        <p:spPr>
          <a:xfrm>
            <a:off x="1687286" y="3671888"/>
            <a:ext cx="8971761" cy="2094545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687286" y="734786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Weak Entity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1768928" y="1960562"/>
            <a:ext cx="8817429" cy="4081009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Conditions 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Existence-dependent 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Has a primary key that is partially or totally derived from parent entity in the relationship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Database designer determines whether an entity is weak based on business rules</a:t>
            </a:r>
          </a:p>
        </p:txBody>
      </p:sp>
      <p:sp>
        <p:nvSpPr>
          <p:cNvPr id="36868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569836A9-0BB4-4022-A740-E742A9672AD6}" type="slidenum">
              <a:rPr lang="en-US" altLang="en-US" sz="1400">
                <a:latin typeface="Times New Roman" panose="02020603050405020304" pitchFamily="18" charset="0"/>
              </a:rPr>
              <a:pPr/>
              <a:t>61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1687286" y="571500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 Weak Entity in an ERD</a:t>
            </a:r>
          </a:p>
        </p:txBody>
      </p:sp>
      <p:sp>
        <p:nvSpPr>
          <p:cNvPr id="3891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74A9A6F-F97F-437A-B38D-D520043ECDB0}" type="slidenum">
              <a:rPr lang="en-US" altLang="en-US" sz="1400">
                <a:latin typeface="Times New Roman" panose="02020603050405020304" pitchFamily="18" charset="0"/>
              </a:rPr>
              <a:pPr/>
              <a:t>62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3"/>
          <a:stretch/>
        </p:blipFill>
        <p:spPr>
          <a:xfrm>
            <a:off x="2830286" y="2124074"/>
            <a:ext cx="6613071" cy="3877125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1768928" y="734786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 Weak Entity in a Strong Relationship</a:t>
            </a:r>
          </a:p>
        </p:txBody>
      </p:sp>
      <p:sp>
        <p:nvSpPr>
          <p:cNvPr id="3993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FBC29A57-7A9B-4FFA-9FB4-2AC10339B48E}" type="slidenum">
              <a:rPr lang="en-US" altLang="en-US" sz="1400">
                <a:latin typeface="Times New Roman" panose="02020603050405020304" pitchFamily="18" charset="0"/>
              </a:rPr>
              <a:pPr/>
              <a:t>63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7"/>
          <a:stretch/>
        </p:blipFill>
        <p:spPr>
          <a:xfrm>
            <a:off x="2911929" y="2505075"/>
            <a:ext cx="6383200" cy="3536496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D1B3D6C9-F4BD-48CB-ABA5-89D093989F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17" t="92359" b="939"/>
          <a:stretch/>
        </p:blipFill>
        <p:spPr>
          <a:xfrm>
            <a:off x="6857999" y="2505075"/>
            <a:ext cx="2098991" cy="257175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Relationship Participation</a:t>
            </a:r>
          </a:p>
        </p:txBody>
      </p:sp>
      <p:sp>
        <p:nvSpPr>
          <p:cNvPr id="4096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131A61D0-7067-4764-BBAD-A8549B8D4EF4}" type="slidenum">
              <a:rPr lang="en-US" altLang="en-US" sz="1400">
                <a:latin typeface="Times New Roman" panose="02020603050405020304" pitchFamily="18" charset="0"/>
              </a:rPr>
              <a:pPr/>
              <a:t>64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1905000" y="1676400"/>
          <a:ext cx="84582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1768928" y="898071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Crow’s Foot Symbols</a:t>
            </a:r>
          </a:p>
        </p:txBody>
      </p:sp>
      <p:sp>
        <p:nvSpPr>
          <p:cNvPr id="4301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D7EA2456-547B-441D-A1A4-F8D07E33B5D6}" type="slidenum">
              <a:rPr lang="en-US" altLang="en-US" sz="1400">
                <a:latin typeface="Times New Roman" panose="02020603050405020304" pitchFamily="18" charset="0"/>
              </a:rPr>
              <a:pPr/>
              <a:t>65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34"/>
          <a:stretch/>
        </p:blipFill>
        <p:spPr>
          <a:xfrm>
            <a:off x="1768929" y="2838450"/>
            <a:ext cx="8748019" cy="2022811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Relationship Degree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Indicates the number of entities or participants associated with a relationship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Unary relationship</a:t>
            </a:r>
            <a:r>
              <a:rPr lang="en-US" altLang="en-US" dirty="0">
                <a:solidFill>
                  <a:srgbClr val="002060"/>
                </a:solidFill>
              </a:rPr>
              <a:t>: Association is maintained within a single entity </a:t>
            </a:r>
          </a:p>
          <a:p>
            <a:pPr lvl="1" eaLnBrk="1" hangingPunct="1"/>
            <a:r>
              <a:rPr lang="en-US" altLang="en-US" b="1" dirty="0">
                <a:solidFill>
                  <a:srgbClr val="002060"/>
                </a:solidFill>
              </a:rPr>
              <a:t>Recursive relationship</a:t>
            </a:r>
            <a:r>
              <a:rPr lang="en-US" altLang="en-US" dirty="0">
                <a:solidFill>
                  <a:srgbClr val="002060"/>
                </a:solidFill>
              </a:rPr>
              <a:t>: Relationship exists between occurrences of the same entity set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Binary relationship</a:t>
            </a:r>
            <a:r>
              <a:rPr lang="en-US" altLang="en-US" dirty="0">
                <a:solidFill>
                  <a:srgbClr val="002060"/>
                </a:solidFill>
              </a:rPr>
              <a:t>: Two entities are associated</a:t>
            </a:r>
          </a:p>
          <a:p>
            <a:pPr eaLnBrk="1" hangingPunct="1"/>
            <a:r>
              <a:rPr lang="en-US" altLang="en-US" b="1" dirty="0">
                <a:solidFill>
                  <a:srgbClr val="002060"/>
                </a:solidFill>
              </a:rPr>
              <a:t>Ternary relationship</a:t>
            </a:r>
            <a:r>
              <a:rPr lang="en-US" altLang="en-US" dirty="0">
                <a:solidFill>
                  <a:srgbClr val="002060"/>
                </a:solidFill>
              </a:rPr>
              <a:t>: Three entities are associated</a:t>
            </a:r>
          </a:p>
        </p:txBody>
      </p:sp>
      <p:sp>
        <p:nvSpPr>
          <p:cNvPr id="46084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A7481316-C6CB-4C9F-931A-76DADA3BE68C}" type="slidenum">
              <a:rPr lang="en-US" altLang="en-US" sz="1400">
                <a:latin typeface="Times New Roman" panose="02020603050405020304" pitchFamily="18" charset="0"/>
              </a:rPr>
              <a:pPr/>
              <a:t>66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457200" y="1061357"/>
            <a:ext cx="4005943" cy="152944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 sz="3428" dirty="0">
                <a:solidFill>
                  <a:schemeClr val="accent3">
                    <a:lumMod val="75000"/>
                  </a:schemeClr>
                </a:solidFill>
              </a:rPr>
              <a:t>Three Types of Relationship Degree</a:t>
            </a:r>
          </a:p>
        </p:txBody>
      </p:sp>
      <p:sp>
        <p:nvSpPr>
          <p:cNvPr id="48131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8937171" y="6431308"/>
            <a:ext cx="2057400" cy="3968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FF8197E4-DC38-47BE-91F3-EE9F9FB85AAF}" type="slidenum">
              <a:rPr lang="en-US" altLang="en-US" sz="1400">
                <a:latin typeface="Times New Roman" panose="02020603050405020304" pitchFamily="18" charset="0"/>
              </a:rPr>
              <a:pPr/>
              <a:t>67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9"/>
          <a:stretch/>
        </p:blipFill>
        <p:spPr>
          <a:xfrm>
            <a:off x="5279571" y="747713"/>
            <a:ext cx="4859036" cy="5486908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687286" y="979714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An ER Representation of Recursive Relationships</a:t>
            </a:r>
          </a:p>
        </p:txBody>
      </p:sp>
      <p:sp>
        <p:nvSpPr>
          <p:cNvPr id="4915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F472736C-0673-48B5-BF06-2B740C213107}" type="slidenum">
              <a:rPr lang="en-US" altLang="en-US" sz="1400">
                <a:latin typeface="Times New Roman" panose="02020603050405020304" pitchFamily="18" charset="0"/>
              </a:rPr>
              <a:pPr/>
              <a:t>68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42"/>
          <a:stretch/>
        </p:blipFill>
        <p:spPr>
          <a:xfrm>
            <a:off x="1442357" y="3038475"/>
            <a:ext cx="9471894" cy="2472846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3">
                    <a:lumMod val="75000"/>
                  </a:schemeClr>
                </a:solidFill>
              </a:rPr>
              <a:t>Associative (Composite) Entities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Used to represent an M:N relationship between two or more entities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Is in a 1:M relationship with the parent entities</a:t>
            </a:r>
          </a:p>
          <a:p>
            <a:pPr lvl="1" eaLnBrk="1" hangingPunct="1"/>
            <a:r>
              <a:rPr lang="en-US" altLang="en-US" dirty="0">
                <a:solidFill>
                  <a:srgbClr val="002060"/>
                </a:solidFill>
              </a:rPr>
              <a:t>Composed of the primary key attributes of each parent entity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May also contain additional attributes that play no role in connective process</a:t>
            </a:r>
          </a:p>
        </p:txBody>
      </p:sp>
      <p:sp>
        <p:nvSpPr>
          <p:cNvPr id="50180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984696B4-BF7D-4F73-BBE2-470A8945FF69}" type="slidenum">
              <a:rPr lang="en-US" altLang="en-US" sz="1400">
                <a:latin typeface="Times New Roman" panose="02020603050405020304" pitchFamily="18" charset="0"/>
              </a:rPr>
              <a:pPr/>
              <a:t>69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1687286" y="571500"/>
            <a:ext cx="8817429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The Database System Environment</a:t>
            </a:r>
          </a:p>
        </p:txBody>
      </p:sp>
      <p:sp>
        <p:nvSpPr>
          <p:cNvPr id="4096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D9DAB729-79BA-4BE4-B5F6-F4594BECD2EC}" type="slidenum">
              <a:rPr lang="en-US" altLang="en-US"/>
              <a:pPr/>
              <a:t>7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4"/>
          <a:stretch/>
        </p:blipFill>
        <p:spPr>
          <a:xfrm>
            <a:off x="977740" y="1490663"/>
            <a:ext cx="10082902" cy="4678843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>
          <a:xfrm>
            <a:off x="1687286" y="734786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3428" dirty="0">
                <a:solidFill>
                  <a:schemeClr val="accent3">
                    <a:lumMod val="75000"/>
                  </a:schemeClr>
                </a:solidFill>
              </a:rPr>
              <a:t>Converting the M:N Relationship into Two 1:M Relationships</a:t>
            </a:r>
          </a:p>
        </p:txBody>
      </p:sp>
      <p:sp>
        <p:nvSpPr>
          <p:cNvPr id="5222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5B946636-0A8F-462B-BF96-7636C23DE15B}" type="slidenum">
              <a:rPr lang="en-US" altLang="en-US" sz="1400">
                <a:latin typeface="Times New Roman" panose="02020603050405020304" pitchFamily="18" charset="0"/>
              </a:rPr>
              <a:pPr/>
              <a:t>70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62"/>
          <a:stretch/>
        </p:blipFill>
        <p:spPr>
          <a:xfrm>
            <a:off x="2993571" y="2681288"/>
            <a:ext cx="6449786" cy="3500475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0E855D3F-8C20-42FB-9849-F68B734706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17" t="25928" r="2362" b="59810"/>
          <a:stretch/>
        </p:blipFill>
        <p:spPr>
          <a:xfrm>
            <a:off x="6748463" y="2767013"/>
            <a:ext cx="2542494" cy="59055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1687286" y="979714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A Composite Entity in an ERD</a:t>
            </a:r>
          </a:p>
        </p:txBody>
      </p:sp>
      <p:sp>
        <p:nvSpPr>
          <p:cNvPr id="5325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4A960506-156F-4502-AD73-ECE9B9594D40}" type="slidenum">
              <a:rPr lang="en-US" altLang="en-US" sz="1400">
                <a:latin typeface="Times New Roman" panose="02020603050405020304" pitchFamily="18" charset="0"/>
              </a:rPr>
              <a:pPr/>
              <a:t>71</a:t>
            </a:fld>
            <a:endParaRPr lang="en-US" altLang="en-US" sz="1400" dirty="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5"/>
          <a:stretch/>
        </p:blipFill>
        <p:spPr>
          <a:xfrm>
            <a:off x="1932214" y="2967037"/>
            <a:ext cx="8494916" cy="1878073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Developing an ER Diagram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5240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Create a detailed narrative of the organization’s  description of operations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Identify business rules based on the descriptions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Identify main entities and relationships from the business rules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Develop the initial ERD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Identify the attributes and primary keys that adequately describe entities</a:t>
            </a:r>
          </a:p>
          <a:p>
            <a:pPr eaLnBrk="1" hangingPunct="1"/>
            <a:r>
              <a:rPr lang="en-US" altLang="en-US" dirty="0">
                <a:solidFill>
                  <a:srgbClr val="002060"/>
                </a:solidFill>
              </a:rPr>
              <a:t>Revise and review ERD</a:t>
            </a:r>
          </a:p>
        </p:txBody>
      </p:sp>
      <p:sp>
        <p:nvSpPr>
          <p:cNvPr id="5427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1B672C3A-5CD0-4F06-9088-8315BC2C2DAC}" type="slidenum">
              <a:rPr lang="en-US" altLang="en-US" sz="1400">
                <a:latin typeface="Times New Roman" panose="02020603050405020304" pitchFamily="18" charset="0"/>
              </a:rPr>
              <a:pPr/>
              <a:t>72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1768928" y="734786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First Tiny College ERD Segment</a:t>
            </a:r>
          </a:p>
        </p:txBody>
      </p:sp>
      <p:sp>
        <p:nvSpPr>
          <p:cNvPr id="5632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88429AE8-2E0D-4017-9729-CEC7CDC16F55}" type="slidenum">
              <a:rPr lang="en-US" altLang="en-US" sz="1400">
                <a:latin typeface="Times New Roman" panose="02020603050405020304" pitchFamily="18" charset="0"/>
              </a:rPr>
              <a:pPr/>
              <a:t>73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/>
          <a:stretch/>
        </p:blipFill>
        <p:spPr>
          <a:xfrm>
            <a:off x="2340428" y="2362200"/>
            <a:ext cx="7592786" cy="3791841"/>
          </a:xfrm>
          <a:prstGeom prst="rect">
            <a:avLst/>
          </a:prstGeom>
        </p:spPr>
      </p:pic>
      <p:pic>
        <p:nvPicPr>
          <p:cNvPr id="6" name="Picture 5" descr="Screen Clippi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17" r="31250" b="33478"/>
          <a:stretch/>
        </p:blipFill>
        <p:spPr bwMode="auto">
          <a:xfrm>
            <a:off x="2340429" y="5959929"/>
            <a:ext cx="4378098" cy="3265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Screen Clippi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17" r="31250" b="33478"/>
          <a:stretch/>
        </p:blipFill>
        <p:spPr bwMode="auto">
          <a:xfrm>
            <a:off x="5769428" y="6041571"/>
            <a:ext cx="4163786" cy="2449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Screen Clippi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17" r="31250" b="33478"/>
          <a:stretch/>
        </p:blipFill>
        <p:spPr bwMode="auto">
          <a:xfrm>
            <a:off x="9280072" y="5715001"/>
            <a:ext cx="326571" cy="3775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>
          <a:xfrm>
            <a:off x="1687286" y="816429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Second Tiny College ERD Segment </a:t>
            </a:r>
          </a:p>
        </p:txBody>
      </p:sp>
      <p:sp>
        <p:nvSpPr>
          <p:cNvPr id="5734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6873E993-F6D2-4CDB-A73E-8B0E2D5C750B}" type="slidenum">
              <a:rPr lang="en-US" altLang="en-US" sz="1400">
                <a:latin typeface="Times New Roman" panose="02020603050405020304" pitchFamily="18" charset="0"/>
              </a:rPr>
              <a:pPr/>
              <a:t>74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04"/>
          <a:stretch/>
        </p:blipFill>
        <p:spPr>
          <a:xfrm>
            <a:off x="1442358" y="2871788"/>
            <a:ext cx="9277964" cy="249666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1552575" y="527957"/>
            <a:ext cx="9120207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3428" dirty="0"/>
              <a:t>The Third Tiny College ERD Segment </a:t>
            </a:r>
          </a:p>
        </p:txBody>
      </p:sp>
      <p:sp>
        <p:nvSpPr>
          <p:cNvPr id="5837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16A222B-FA04-4F64-AB80-1047BE005D4E}" type="slidenum">
              <a:rPr lang="en-US" altLang="en-US" sz="1400">
                <a:latin typeface="Times New Roman" panose="02020603050405020304" pitchFamily="18" charset="0"/>
              </a:rPr>
              <a:pPr/>
              <a:t>75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69"/>
          <a:stretch/>
        </p:blipFill>
        <p:spPr>
          <a:xfrm>
            <a:off x="3434443" y="2128837"/>
            <a:ext cx="6209639" cy="4166507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1687286" y="734786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Fourth Tiny College ERD Segment </a:t>
            </a:r>
          </a:p>
        </p:txBody>
      </p:sp>
      <p:sp>
        <p:nvSpPr>
          <p:cNvPr id="5939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2C9DDAE9-8AAA-4E5B-A5DD-DDFC76F285B6}" type="slidenum">
              <a:rPr lang="en-US" altLang="en-US" sz="1400">
                <a:latin typeface="Times New Roman" panose="02020603050405020304" pitchFamily="18" charset="0"/>
              </a:rPr>
              <a:pPr/>
              <a:t>76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5"/>
          <a:stretch/>
        </p:blipFill>
        <p:spPr>
          <a:xfrm>
            <a:off x="1524000" y="2738437"/>
            <a:ext cx="9288171" cy="3130153"/>
          </a:xfrm>
          <a:prstGeom prst="rect">
            <a:avLst/>
          </a:prstGeom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1687286" y="816429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Fifth Tiny College ERD Segment </a:t>
            </a:r>
          </a:p>
        </p:txBody>
      </p:sp>
      <p:sp>
        <p:nvSpPr>
          <p:cNvPr id="6041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80F77320-CB57-462D-AF34-0146D0664134}" type="slidenum">
              <a:rPr lang="en-US" altLang="en-US" sz="1400">
                <a:latin typeface="Times New Roman" panose="02020603050405020304" pitchFamily="18" charset="0"/>
              </a:rPr>
              <a:pPr/>
              <a:t>77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4"/>
          <a:stretch/>
        </p:blipFill>
        <p:spPr>
          <a:xfrm>
            <a:off x="1360714" y="2857500"/>
            <a:ext cx="9359619" cy="2837565"/>
          </a:xfrm>
          <a:prstGeom prst="rect">
            <a:avLst/>
          </a:prstGeom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1768928" y="898071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Sixth Tiny College ERD Segment </a:t>
            </a:r>
          </a:p>
        </p:txBody>
      </p:sp>
      <p:sp>
        <p:nvSpPr>
          <p:cNvPr id="6144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DB31C428-6859-4788-9DEA-AFCB70BF2B1B}" type="slidenum">
              <a:rPr lang="en-US" altLang="en-US" sz="1400">
                <a:latin typeface="Times New Roman" panose="02020603050405020304" pitchFamily="18" charset="0"/>
              </a:rPr>
              <a:pPr/>
              <a:t>78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2"/>
          <a:stretch/>
        </p:blipFill>
        <p:spPr>
          <a:xfrm>
            <a:off x="2095500" y="3186113"/>
            <a:ext cx="8327571" cy="1657378"/>
          </a:xfrm>
          <a:prstGeom prst="rect">
            <a:avLst/>
          </a:prstGeom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1687286" y="898071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Seventh Tiny College ERD Segment </a:t>
            </a:r>
          </a:p>
        </p:txBody>
      </p:sp>
      <p:sp>
        <p:nvSpPr>
          <p:cNvPr id="6246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56E1ADA2-89B5-43C7-AADF-6A433EFB72F4}" type="slidenum">
              <a:rPr lang="en-US" altLang="en-US" sz="1400">
                <a:latin typeface="Times New Roman" panose="02020603050405020304" pitchFamily="18" charset="0"/>
              </a:rPr>
              <a:pPr/>
              <a:t>79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76"/>
          <a:stretch/>
        </p:blipFill>
        <p:spPr>
          <a:xfrm>
            <a:off x="1442357" y="3081338"/>
            <a:ext cx="9288171" cy="2532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DBMS Functions</a:t>
            </a: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CF62D5AA-AF9C-4860-A439-6B95E05268A0}" type="slidenum">
              <a:rPr lang="en-US" altLang="en-US"/>
              <a:pPr/>
              <a:t>8</a:t>
            </a:fld>
            <a:endParaRPr lang="en-US" altLang="en-US"/>
          </a:p>
        </p:txBody>
      </p:sp>
      <p:grpSp>
        <p:nvGrpSpPr>
          <p:cNvPr id="41988" name="Group 25"/>
          <p:cNvGrpSpPr>
            <a:grpSpLocks/>
          </p:cNvGrpSpPr>
          <p:nvPr/>
        </p:nvGrpSpPr>
        <p:grpSpPr bwMode="auto">
          <a:xfrm>
            <a:off x="2057400" y="1600200"/>
            <a:ext cx="8077200" cy="4724400"/>
            <a:chOff x="533400" y="1600976"/>
            <a:chExt cx="8077200" cy="4722845"/>
          </a:xfrm>
        </p:grpSpPr>
        <p:sp>
          <p:nvSpPr>
            <p:cNvPr id="27" name="Freeform 26"/>
            <p:cNvSpPr/>
            <p:nvPr/>
          </p:nvSpPr>
          <p:spPr>
            <a:xfrm>
              <a:off x="533400" y="1600976"/>
              <a:ext cx="8077200" cy="633205"/>
            </a:xfrm>
            <a:custGeom>
              <a:avLst/>
              <a:gdLst>
                <a:gd name="connsiteX0" fmla="*/ 0 w 7772366"/>
                <a:gd name="connsiteY0" fmla="*/ 105420 h 632506"/>
                <a:gd name="connsiteX1" fmla="*/ 105420 w 7772366"/>
                <a:gd name="connsiteY1" fmla="*/ 0 h 632506"/>
                <a:gd name="connsiteX2" fmla="*/ 7666946 w 7772366"/>
                <a:gd name="connsiteY2" fmla="*/ 0 h 632506"/>
                <a:gd name="connsiteX3" fmla="*/ 7772366 w 7772366"/>
                <a:gd name="connsiteY3" fmla="*/ 105420 h 632506"/>
                <a:gd name="connsiteX4" fmla="*/ 7772366 w 7772366"/>
                <a:gd name="connsiteY4" fmla="*/ 527086 h 632506"/>
                <a:gd name="connsiteX5" fmla="*/ 7666946 w 7772366"/>
                <a:gd name="connsiteY5" fmla="*/ 632506 h 632506"/>
                <a:gd name="connsiteX6" fmla="*/ 105420 w 7772366"/>
                <a:gd name="connsiteY6" fmla="*/ 632506 h 632506"/>
                <a:gd name="connsiteX7" fmla="*/ 0 w 7772366"/>
                <a:gd name="connsiteY7" fmla="*/ 527086 h 632506"/>
                <a:gd name="connsiteX8" fmla="*/ 0 w 7772366"/>
                <a:gd name="connsiteY8" fmla="*/ 105420 h 63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72366" h="632506">
                  <a:moveTo>
                    <a:pt x="0" y="105420"/>
                  </a:moveTo>
                  <a:cubicBezTo>
                    <a:pt x="0" y="47198"/>
                    <a:pt x="47198" y="0"/>
                    <a:pt x="105420" y="0"/>
                  </a:cubicBezTo>
                  <a:lnTo>
                    <a:pt x="7666946" y="0"/>
                  </a:lnTo>
                  <a:cubicBezTo>
                    <a:pt x="7725168" y="0"/>
                    <a:pt x="7772366" y="47198"/>
                    <a:pt x="7772366" y="105420"/>
                  </a:cubicBezTo>
                  <a:lnTo>
                    <a:pt x="7772366" y="527086"/>
                  </a:lnTo>
                  <a:cubicBezTo>
                    <a:pt x="7772366" y="585308"/>
                    <a:pt x="7725168" y="632506"/>
                    <a:pt x="7666946" y="632506"/>
                  </a:cubicBezTo>
                  <a:lnTo>
                    <a:pt x="105420" y="632506"/>
                  </a:lnTo>
                  <a:cubicBezTo>
                    <a:pt x="47198" y="632506"/>
                    <a:pt x="0" y="585308"/>
                    <a:pt x="0" y="527086"/>
                  </a:cubicBezTo>
                  <a:lnTo>
                    <a:pt x="0" y="105420"/>
                  </a:lnTo>
                  <a:close/>
                </a:path>
              </a:pathLst>
            </a:cu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110886" tIns="110886" rIns="110886" bIns="110886" spcCol="1270" anchor="ctr"/>
            <a:lstStyle/>
            <a:p>
              <a:pPr defTabSz="933392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100" dirty="0">
                  <a:solidFill>
                    <a:srgbClr val="002060"/>
                  </a:solidFill>
                </a:rPr>
                <a:t>Data dictionary management</a:t>
              </a:r>
              <a:endParaRPr lang="en-CA" sz="2100" dirty="0">
                <a:solidFill>
                  <a:srgbClr val="002060"/>
                </a:solidFill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>
              <a:off x="533400" y="2321464"/>
              <a:ext cx="8077200" cy="577660"/>
            </a:xfrm>
            <a:custGeom>
              <a:avLst/>
              <a:gdLst>
                <a:gd name="connsiteX0" fmla="*/ 0 w 8077200"/>
                <a:gd name="connsiteY0" fmla="*/ 0 h 578565"/>
                <a:gd name="connsiteX1" fmla="*/ 8077200 w 8077200"/>
                <a:gd name="connsiteY1" fmla="*/ 0 h 578565"/>
                <a:gd name="connsiteX2" fmla="*/ 8077200 w 8077200"/>
                <a:gd name="connsiteY2" fmla="*/ 578565 h 578565"/>
                <a:gd name="connsiteX3" fmla="*/ 0 w 8077200"/>
                <a:gd name="connsiteY3" fmla="*/ 578565 h 578565"/>
                <a:gd name="connsiteX4" fmla="*/ 0 w 8077200"/>
                <a:gd name="connsiteY4" fmla="*/ 0 h 57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578565">
                  <a:moveTo>
                    <a:pt x="0" y="0"/>
                  </a:moveTo>
                  <a:lnTo>
                    <a:pt x="8077200" y="0"/>
                  </a:lnTo>
                  <a:lnTo>
                    <a:pt x="8077200" y="578565"/>
                  </a:lnTo>
                  <a:lnTo>
                    <a:pt x="0" y="57856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5400" rIns="142240" bIns="25400" spcCol="1270"/>
            <a:lstStyle/>
            <a:p>
              <a:pPr marL="228585" lvl="1" indent="-228585" defTabSz="888945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US" b="1" dirty="0">
                  <a:solidFill>
                    <a:srgbClr val="002060"/>
                  </a:solidFill>
                </a:rPr>
                <a:t>Data dictionary</a:t>
              </a:r>
              <a:r>
                <a:rPr lang="en-US" dirty="0">
                  <a:solidFill>
                    <a:srgbClr val="002060"/>
                  </a:solidFill>
                </a:rPr>
                <a:t>: </a:t>
              </a:r>
              <a:r>
                <a:rPr lang="en-CA" dirty="0">
                  <a:solidFill>
                    <a:srgbClr val="002060"/>
                  </a:solidFill>
                </a:rPr>
                <a:t>Stores definitions of the data elements and their relationships</a:t>
              </a:r>
            </a:p>
          </p:txBody>
        </p:sp>
        <p:sp>
          <p:nvSpPr>
            <p:cNvPr id="29" name="Freeform 28"/>
            <p:cNvSpPr/>
            <p:nvPr/>
          </p:nvSpPr>
          <p:spPr>
            <a:xfrm>
              <a:off x="533400" y="2872145"/>
              <a:ext cx="8077200" cy="633204"/>
            </a:xfrm>
            <a:custGeom>
              <a:avLst/>
              <a:gdLst>
                <a:gd name="connsiteX0" fmla="*/ 0 w 7772366"/>
                <a:gd name="connsiteY0" fmla="*/ 105420 h 632506"/>
                <a:gd name="connsiteX1" fmla="*/ 105420 w 7772366"/>
                <a:gd name="connsiteY1" fmla="*/ 0 h 632506"/>
                <a:gd name="connsiteX2" fmla="*/ 7666946 w 7772366"/>
                <a:gd name="connsiteY2" fmla="*/ 0 h 632506"/>
                <a:gd name="connsiteX3" fmla="*/ 7772366 w 7772366"/>
                <a:gd name="connsiteY3" fmla="*/ 105420 h 632506"/>
                <a:gd name="connsiteX4" fmla="*/ 7772366 w 7772366"/>
                <a:gd name="connsiteY4" fmla="*/ 527086 h 632506"/>
                <a:gd name="connsiteX5" fmla="*/ 7666946 w 7772366"/>
                <a:gd name="connsiteY5" fmla="*/ 632506 h 632506"/>
                <a:gd name="connsiteX6" fmla="*/ 105420 w 7772366"/>
                <a:gd name="connsiteY6" fmla="*/ 632506 h 632506"/>
                <a:gd name="connsiteX7" fmla="*/ 0 w 7772366"/>
                <a:gd name="connsiteY7" fmla="*/ 527086 h 632506"/>
                <a:gd name="connsiteX8" fmla="*/ 0 w 7772366"/>
                <a:gd name="connsiteY8" fmla="*/ 105420 h 63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72366" h="632506">
                  <a:moveTo>
                    <a:pt x="0" y="105420"/>
                  </a:moveTo>
                  <a:cubicBezTo>
                    <a:pt x="0" y="47198"/>
                    <a:pt x="47198" y="0"/>
                    <a:pt x="105420" y="0"/>
                  </a:cubicBezTo>
                  <a:lnTo>
                    <a:pt x="7666946" y="0"/>
                  </a:lnTo>
                  <a:cubicBezTo>
                    <a:pt x="7725168" y="0"/>
                    <a:pt x="7772366" y="47198"/>
                    <a:pt x="7772366" y="105420"/>
                  </a:cubicBezTo>
                  <a:lnTo>
                    <a:pt x="7772366" y="527086"/>
                  </a:lnTo>
                  <a:cubicBezTo>
                    <a:pt x="7772366" y="585308"/>
                    <a:pt x="7725168" y="632506"/>
                    <a:pt x="7666946" y="632506"/>
                  </a:cubicBezTo>
                  <a:lnTo>
                    <a:pt x="105420" y="632506"/>
                  </a:lnTo>
                  <a:cubicBezTo>
                    <a:pt x="47198" y="632506"/>
                    <a:pt x="0" y="585308"/>
                    <a:pt x="0" y="527086"/>
                  </a:cubicBezTo>
                  <a:lnTo>
                    <a:pt x="0" y="105420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lIns="110886" tIns="110886" rIns="110886" bIns="110886" spcCol="1270" anchor="ctr"/>
            <a:lstStyle/>
            <a:p>
              <a:pPr defTabSz="933392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100" dirty="0">
                  <a:solidFill>
                    <a:srgbClr val="002060"/>
                  </a:solidFill>
                </a:rPr>
                <a:t>Data storage management</a:t>
              </a:r>
              <a:endParaRPr lang="en-CA" sz="2100" dirty="0">
                <a:solidFill>
                  <a:srgbClr val="002060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533400" y="3532328"/>
              <a:ext cx="8077200" cy="577660"/>
            </a:xfrm>
            <a:custGeom>
              <a:avLst/>
              <a:gdLst>
                <a:gd name="connsiteX0" fmla="*/ 0 w 8077200"/>
                <a:gd name="connsiteY0" fmla="*/ 0 h 578565"/>
                <a:gd name="connsiteX1" fmla="*/ 8077200 w 8077200"/>
                <a:gd name="connsiteY1" fmla="*/ 0 h 578565"/>
                <a:gd name="connsiteX2" fmla="*/ 8077200 w 8077200"/>
                <a:gd name="connsiteY2" fmla="*/ 578565 h 578565"/>
                <a:gd name="connsiteX3" fmla="*/ 0 w 8077200"/>
                <a:gd name="connsiteY3" fmla="*/ 578565 h 578565"/>
                <a:gd name="connsiteX4" fmla="*/ 0 w 8077200"/>
                <a:gd name="connsiteY4" fmla="*/ 0 h 57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578565">
                  <a:moveTo>
                    <a:pt x="0" y="0"/>
                  </a:moveTo>
                  <a:lnTo>
                    <a:pt x="8077200" y="0"/>
                  </a:lnTo>
                  <a:lnTo>
                    <a:pt x="8077200" y="578565"/>
                  </a:lnTo>
                  <a:lnTo>
                    <a:pt x="0" y="57856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5400" rIns="142240" bIns="25400" spcCol="1270"/>
            <a:lstStyle/>
            <a:p>
              <a:pPr marL="228585" lvl="1" indent="-228585" defTabSz="888945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US" b="1" dirty="0">
                  <a:solidFill>
                    <a:srgbClr val="002060"/>
                  </a:solidFill>
                </a:rPr>
                <a:t>Performance tuning</a:t>
              </a:r>
              <a:r>
                <a:rPr lang="en-US" dirty="0">
                  <a:solidFill>
                    <a:srgbClr val="002060"/>
                  </a:solidFill>
                </a:rPr>
                <a:t>:</a:t>
              </a:r>
              <a:r>
                <a:rPr lang="en-CA" dirty="0">
                  <a:solidFill>
                    <a:srgbClr val="002060"/>
                  </a:solidFill>
                </a:rPr>
                <a:t> </a:t>
              </a:r>
              <a:r>
                <a:rPr lang="en-US" dirty="0">
                  <a:solidFill>
                    <a:srgbClr val="002060"/>
                  </a:solidFill>
                </a:rPr>
                <a:t>Ensures efficient performance of the database in terms of storage and access speed </a:t>
              </a:r>
            </a:p>
          </p:txBody>
        </p:sp>
        <p:sp>
          <p:nvSpPr>
            <p:cNvPr id="31" name="Freeform 30"/>
            <p:cNvSpPr/>
            <p:nvPr/>
          </p:nvSpPr>
          <p:spPr>
            <a:xfrm>
              <a:off x="533400" y="4109988"/>
              <a:ext cx="8077200" cy="633204"/>
            </a:xfrm>
            <a:custGeom>
              <a:avLst/>
              <a:gdLst>
                <a:gd name="connsiteX0" fmla="*/ 0 w 7772366"/>
                <a:gd name="connsiteY0" fmla="*/ 105420 h 632506"/>
                <a:gd name="connsiteX1" fmla="*/ 105420 w 7772366"/>
                <a:gd name="connsiteY1" fmla="*/ 0 h 632506"/>
                <a:gd name="connsiteX2" fmla="*/ 7666946 w 7772366"/>
                <a:gd name="connsiteY2" fmla="*/ 0 h 632506"/>
                <a:gd name="connsiteX3" fmla="*/ 7772366 w 7772366"/>
                <a:gd name="connsiteY3" fmla="*/ 105420 h 632506"/>
                <a:gd name="connsiteX4" fmla="*/ 7772366 w 7772366"/>
                <a:gd name="connsiteY4" fmla="*/ 527086 h 632506"/>
                <a:gd name="connsiteX5" fmla="*/ 7666946 w 7772366"/>
                <a:gd name="connsiteY5" fmla="*/ 632506 h 632506"/>
                <a:gd name="connsiteX6" fmla="*/ 105420 w 7772366"/>
                <a:gd name="connsiteY6" fmla="*/ 632506 h 632506"/>
                <a:gd name="connsiteX7" fmla="*/ 0 w 7772366"/>
                <a:gd name="connsiteY7" fmla="*/ 527086 h 632506"/>
                <a:gd name="connsiteX8" fmla="*/ 0 w 7772366"/>
                <a:gd name="connsiteY8" fmla="*/ 105420 h 63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72366" h="632506">
                  <a:moveTo>
                    <a:pt x="0" y="105420"/>
                  </a:moveTo>
                  <a:cubicBezTo>
                    <a:pt x="0" y="47198"/>
                    <a:pt x="47198" y="0"/>
                    <a:pt x="105420" y="0"/>
                  </a:cubicBezTo>
                  <a:lnTo>
                    <a:pt x="7666946" y="0"/>
                  </a:lnTo>
                  <a:cubicBezTo>
                    <a:pt x="7725168" y="0"/>
                    <a:pt x="7772366" y="47198"/>
                    <a:pt x="7772366" y="105420"/>
                  </a:cubicBezTo>
                  <a:lnTo>
                    <a:pt x="7772366" y="527086"/>
                  </a:lnTo>
                  <a:cubicBezTo>
                    <a:pt x="7772366" y="585308"/>
                    <a:pt x="7725168" y="632506"/>
                    <a:pt x="7666946" y="632506"/>
                  </a:cubicBezTo>
                  <a:lnTo>
                    <a:pt x="105420" y="632506"/>
                  </a:lnTo>
                  <a:cubicBezTo>
                    <a:pt x="47198" y="632506"/>
                    <a:pt x="0" y="585308"/>
                    <a:pt x="0" y="527086"/>
                  </a:cubicBezTo>
                  <a:lnTo>
                    <a:pt x="0" y="105420"/>
                  </a:lnTo>
                  <a:close/>
                </a:path>
              </a:pathLst>
            </a:cu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lIns="110886" tIns="110886" rIns="110886" bIns="110886" spcCol="1270" anchor="ctr"/>
            <a:lstStyle/>
            <a:p>
              <a:pPr defTabSz="933392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100" dirty="0">
                  <a:solidFill>
                    <a:srgbClr val="002060"/>
                  </a:solidFill>
                </a:rPr>
                <a:t>Data transformation and presentation</a:t>
              </a:r>
              <a:endParaRPr lang="en-CA" sz="2100" dirty="0">
                <a:solidFill>
                  <a:srgbClr val="002060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>
              <a:off x="533400" y="4876498"/>
              <a:ext cx="8077200" cy="430071"/>
            </a:xfrm>
            <a:custGeom>
              <a:avLst/>
              <a:gdLst>
                <a:gd name="connsiteX0" fmla="*/ 0 w 8077200"/>
                <a:gd name="connsiteY0" fmla="*/ 0 h 430560"/>
                <a:gd name="connsiteX1" fmla="*/ 8077200 w 8077200"/>
                <a:gd name="connsiteY1" fmla="*/ 0 h 430560"/>
                <a:gd name="connsiteX2" fmla="*/ 8077200 w 8077200"/>
                <a:gd name="connsiteY2" fmla="*/ 430560 h 430560"/>
                <a:gd name="connsiteX3" fmla="*/ 0 w 8077200"/>
                <a:gd name="connsiteY3" fmla="*/ 430560 h 430560"/>
                <a:gd name="connsiteX4" fmla="*/ 0 w 8077200"/>
                <a:gd name="connsiteY4" fmla="*/ 0 h 43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430560">
                  <a:moveTo>
                    <a:pt x="0" y="0"/>
                  </a:moveTo>
                  <a:lnTo>
                    <a:pt x="8077200" y="0"/>
                  </a:lnTo>
                  <a:lnTo>
                    <a:pt x="8077200" y="430560"/>
                  </a:lnTo>
                  <a:lnTo>
                    <a:pt x="0" y="43056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5400" rIns="142240" bIns="25400" spcCol="1270"/>
            <a:lstStyle/>
            <a:p>
              <a:pPr marL="228585" lvl="1" indent="-228585" defTabSz="888945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CA" dirty="0">
                  <a:solidFill>
                    <a:srgbClr val="002060"/>
                  </a:solidFill>
                </a:rPr>
                <a:t>Transforms entered data to conform to required data structures 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533400" y="5233568"/>
              <a:ext cx="8077200" cy="633204"/>
            </a:xfrm>
            <a:custGeom>
              <a:avLst/>
              <a:gdLst>
                <a:gd name="connsiteX0" fmla="*/ 0 w 7772366"/>
                <a:gd name="connsiteY0" fmla="*/ 105420 h 632506"/>
                <a:gd name="connsiteX1" fmla="*/ 105420 w 7772366"/>
                <a:gd name="connsiteY1" fmla="*/ 0 h 632506"/>
                <a:gd name="connsiteX2" fmla="*/ 7666946 w 7772366"/>
                <a:gd name="connsiteY2" fmla="*/ 0 h 632506"/>
                <a:gd name="connsiteX3" fmla="*/ 7772366 w 7772366"/>
                <a:gd name="connsiteY3" fmla="*/ 105420 h 632506"/>
                <a:gd name="connsiteX4" fmla="*/ 7772366 w 7772366"/>
                <a:gd name="connsiteY4" fmla="*/ 527086 h 632506"/>
                <a:gd name="connsiteX5" fmla="*/ 7666946 w 7772366"/>
                <a:gd name="connsiteY5" fmla="*/ 632506 h 632506"/>
                <a:gd name="connsiteX6" fmla="*/ 105420 w 7772366"/>
                <a:gd name="connsiteY6" fmla="*/ 632506 h 632506"/>
                <a:gd name="connsiteX7" fmla="*/ 0 w 7772366"/>
                <a:gd name="connsiteY7" fmla="*/ 527086 h 632506"/>
                <a:gd name="connsiteX8" fmla="*/ 0 w 7772366"/>
                <a:gd name="connsiteY8" fmla="*/ 105420 h 63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72366" h="632506">
                  <a:moveTo>
                    <a:pt x="0" y="105420"/>
                  </a:moveTo>
                  <a:cubicBezTo>
                    <a:pt x="0" y="47198"/>
                    <a:pt x="47198" y="0"/>
                    <a:pt x="105420" y="0"/>
                  </a:cubicBezTo>
                  <a:lnTo>
                    <a:pt x="7666946" y="0"/>
                  </a:lnTo>
                  <a:cubicBezTo>
                    <a:pt x="7725168" y="0"/>
                    <a:pt x="7772366" y="47198"/>
                    <a:pt x="7772366" y="105420"/>
                  </a:cubicBezTo>
                  <a:lnTo>
                    <a:pt x="7772366" y="527086"/>
                  </a:lnTo>
                  <a:cubicBezTo>
                    <a:pt x="7772366" y="585308"/>
                    <a:pt x="7725168" y="632506"/>
                    <a:pt x="7666946" y="632506"/>
                  </a:cubicBezTo>
                  <a:lnTo>
                    <a:pt x="105420" y="632506"/>
                  </a:lnTo>
                  <a:cubicBezTo>
                    <a:pt x="47198" y="632506"/>
                    <a:pt x="0" y="585308"/>
                    <a:pt x="0" y="527086"/>
                  </a:cubicBezTo>
                  <a:lnTo>
                    <a:pt x="0" y="105420"/>
                  </a:lnTo>
                  <a:close/>
                </a:path>
              </a:pathLst>
            </a:cu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lIns="110886" tIns="110886" rIns="110886" bIns="110886" spcCol="1270" anchor="ctr"/>
            <a:lstStyle/>
            <a:p>
              <a:pPr defTabSz="933392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100" dirty="0">
                  <a:solidFill>
                    <a:srgbClr val="002060"/>
                  </a:solidFill>
                </a:rPr>
                <a:t>Security management</a:t>
              </a:r>
              <a:endParaRPr lang="en-CA" sz="2100" dirty="0">
                <a:solidFill>
                  <a:srgbClr val="002060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>
              <a:off x="533400" y="5893751"/>
              <a:ext cx="8077200" cy="430070"/>
            </a:xfrm>
            <a:custGeom>
              <a:avLst/>
              <a:gdLst>
                <a:gd name="connsiteX0" fmla="*/ 0 w 8077200"/>
                <a:gd name="connsiteY0" fmla="*/ 0 h 430560"/>
                <a:gd name="connsiteX1" fmla="*/ 8077200 w 8077200"/>
                <a:gd name="connsiteY1" fmla="*/ 0 h 430560"/>
                <a:gd name="connsiteX2" fmla="*/ 8077200 w 8077200"/>
                <a:gd name="connsiteY2" fmla="*/ 430560 h 430560"/>
                <a:gd name="connsiteX3" fmla="*/ 0 w 8077200"/>
                <a:gd name="connsiteY3" fmla="*/ 430560 h 430560"/>
                <a:gd name="connsiteX4" fmla="*/ 0 w 8077200"/>
                <a:gd name="connsiteY4" fmla="*/ 0 h 43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430560">
                  <a:moveTo>
                    <a:pt x="0" y="0"/>
                  </a:moveTo>
                  <a:lnTo>
                    <a:pt x="8077200" y="0"/>
                  </a:lnTo>
                  <a:lnTo>
                    <a:pt x="8077200" y="430560"/>
                  </a:lnTo>
                  <a:lnTo>
                    <a:pt x="0" y="43056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5400" rIns="142240" bIns="25400" spcCol="1270"/>
            <a:lstStyle/>
            <a:p>
              <a:pPr marL="228585" lvl="1" indent="-228585" defTabSz="888945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CA" dirty="0">
                  <a:solidFill>
                    <a:srgbClr val="002060"/>
                  </a:solidFill>
                </a:rPr>
                <a:t>Enforces user security and data privacy </a:t>
              </a:r>
            </a:p>
          </p:txBody>
        </p:sp>
      </p:grp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1687286" y="816429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Eighth Tiny College ERD Segment </a:t>
            </a:r>
          </a:p>
        </p:txBody>
      </p:sp>
      <p:sp>
        <p:nvSpPr>
          <p:cNvPr id="6349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367C8108-B0F2-46FD-9B0F-ED8424E5D6A4}" type="slidenum">
              <a:rPr lang="en-US" altLang="en-US" sz="1400">
                <a:latin typeface="Times New Roman" panose="02020603050405020304" pitchFamily="18" charset="0"/>
              </a:rPr>
              <a:pPr/>
              <a:t>80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5"/>
          <a:stretch/>
        </p:blipFill>
        <p:spPr>
          <a:xfrm>
            <a:off x="1524000" y="2924174"/>
            <a:ext cx="9175896" cy="3209781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>
          <a:xfrm>
            <a:off x="1687286" y="816429"/>
            <a:ext cx="8817429" cy="10668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The Ninth Tiny College ERD Segment </a:t>
            </a:r>
          </a:p>
        </p:txBody>
      </p:sp>
      <p:sp>
        <p:nvSpPr>
          <p:cNvPr id="6451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88AD66C1-34AC-47BB-9F2C-B468B1E813D6}" type="slidenum">
              <a:rPr lang="en-US" altLang="en-US" sz="1400">
                <a:latin typeface="Times New Roman" panose="02020603050405020304" pitchFamily="18" charset="0"/>
              </a:rPr>
              <a:pPr/>
              <a:t>81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57"/>
          <a:stretch/>
        </p:blipFill>
        <p:spPr>
          <a:xfrm>
            <a:off x="1442358" y="3048000"/>
            <a:ext cx="9320596" cy="1687286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>
          <a:xfrm>
            <a:off x="1687286" y="734786"/>
            <a:ext cx="8817429" cy="1066800"/>
          </a:xfrm>
        </p:spPr>
        <p:txBody>
          <a:bodyPr/>
          <a:lstStyle/>
          <a:p>
            <a:pPr eaLnBrk="1" hangingPunct="1"/>
            <a:r>
              <a:rPr lang="en-US" altLang="en-US" sz="4286" dirty="0">
                <a:solidFill>
                  <a:schemeClr val="accent3">
                    <a:lumMod val="75000"/>
                  </a:schemeClr>
                </a:solidFill>
              </a:rPr>
              <a:t>Components of the ERM</a:t>
            </a:r>
          </a:p>
        </p:txBody>
      </p:sp>
      <p:sp>
        <p:nvSpPr>
          <p:cNvPr id="6553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950E2378-1FA1-4286-A2E4-2A2CFBA8F652}" type="slidenum">
              <a:rPr lang="en-US" altLang="en-US" sz="1400">
                <a:latin typeface="Times New Roman" panose="02020603050405020304" pitchFamily="18" charset="0"/>
              </a:rPr>
              <a:pPr/>
              <a:t>82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7"/>
          <a:stretch/>
        </p:blipFill>
        <p:spPr>
          <a:xfrm>
            <a:off x="3156857" y="2276475"/>
            <a:ext cx="6286500" cy="37913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286" dirty="0">
                <a:ea typeface="ＭＳ Ｐゴシック" charset="-128"/>
              </a:rPr>
              <a:t>DBMS Functions</a:t>
            </a: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1pPr>
            <a:lvl2pPr marL="742903" indent="-285732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2pPr>
            <a:lvl3pPr marL="1142929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3pPr>
            <a:lvl4pPr marL="160010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4pPr>
            <a:lvl5pPr marL="2057271" indent="-228585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5pPr>
            <a:lvl6pPr marL="2514443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6pPr>
            <a:lvl7pPr marL="2971615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7pPr>
            <a:lvl8pPr marL="3428786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8pPr>
            <a:lvl9pPr marL="3885957" indent="-228585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</a:defRPr>
            </a:lvl9pPr>
          </a:lstStyle>
          <a:p>
            <a:fld id="{0989C66C-8DD7-43D8-ACBA-D06F263B976A}" type="slidenum">
              <a:rPr lang="en-US" altLang="en-US"/>
              <a:pPr/>
              <a:t>9</a:t>
            </a:fld>
            <a:endParaRPr lang="en-US" altLang="en-US"/>
          </a:p>
        </p:txBody>
      </p:sp>
      <p:grpSp>
        <p:nvGrpSpPr>
          <p:cNvPr id="44036" name="Group 6"/>
          <p:cNvGrpSpPr>
            <a:grpSpLocks/>
          </p:cNvGrpSpPr>
          <p:nvPr/>
        </p:nvGrpSpPr>
        <p:grpSpPr bwMode="auto">
          <a:xfrm>
            <a:off x="2057400" y="1676401"/>
            <a:ext cx="8305800" cy="4335463"/>
            <a:chOff x="533400" y="1680900"/>
            <a:chExt cx="8077200" cy="4326872"/>
          </a:xfrm>
        </p:grpSpPr>
        <p:sp>
          <p:nvSpPr>
            <p:cNvPr id="8" name="Freeform 7"/>
            <p:cNvSpPr/>
            <p:nvPr/>
          </p:nvSpPr>
          <p:spPr>
            <a:xfrm>
              <a:off x="533400" y="1680900"/>
              <a:ext cx="8077200" cy="936354"/>
            </a:xfrm>
            <a:custGeom>
              <a:avLst/>
              <a:gdLst>
                <a:gd name="connsiteX0" fmla="*/ 0 w 8077200"/>
                <a:gd name="connsiteY0" fmla="*/ 156003 h 936000"/>
                <a:gd name="connsiteX1" fmla="*/ 156003 w 8077200"/>
                <a:gd name="connsiteY1" fmla="*/ 0 h 936000"/>
                <a:gd name="connsiteX2" fmla="*/ 7921197 w 8077200"/>
                <a:gd name="connsiteY2" fmla="*/ 0 h 936000"/>
                <a:gd name="connsiteX3" fmla="*/ 8077200 w 8077200"/>
                <a:gd name="connsiteY3" fmla="*/ 156003 h 936000"/>
                <a:gd name="connsiteX4" fmla="*/ 8077200 w 8077200"/>
                <a:gd name="connsiteY4" fmla="*/ 779997 h 936000"/>
                <a:gd name="connsiteX5" fmla="*/ 7921197 w 8077200"/>
                <a:gd name="connsiteY5" fmla="*/ 936000 h 936000"/>
                <a:gd name="connsiteX6" fmla="*/ 156003 w 8077200"/>
                <a:gd name="connsiteY6" fmla="*/ 936000 h 936000"/>
                <a:gd name="connsiteX7" fmla="*/ 0 w 8077200"/>
                <a:gd name="connsiteY7" fmla="*/ 779997 h 936000"/>
                <a:gd name="connsiteX8" fmla="*/ 0 w 8077200"/>
                <a:gd name="connsiteY8" fmla="*/ 156003 h 9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7200" h="936000">
                  <a:moveTo>
                    <a:pt x="0" y="156003"/>
                  </a:moveTo>
                  <a:cubicBezTo>
                    <a:pt x="0" y="69845"/>
                    <a:pt x="69845" y="0"/>
                    <a:pt x="156003" y="0"/>
                  </a:cubicBezTo>
                  <a:lnTo>
                    <a:pt x="7921197" y="0"/>
                  </a:lnTo>
                  <a:cubicBezTo>
                    <a:pt x="8007355" y="0"/>
                    <a:pt x="8077200" y="69845"/>
                    <a:pt x="8077200" y="156003"/>
                  </a:cubicBezTo>
                  <a:lnTo>
                    <a:pt x="8077200" y="779997"/>
                  </a:lnTo>
                  <a:cubicBezTo>
                    <a:pt x="8077200" y="866155"/>
                    <a:pt x="8007355" y="936000"/>
                    <a:pt x="7921197" y="936000"/>
                  </a:cubicBezTo>
                  <a:lnTo>
                    <a:pt x="156003" y="936000"/>
                  </a:lnTo>
                  <a:cubicBezTo>
                    <a:pt x="69845" y="936000"/>
                    <a:pt x="0" y="866155"/>
                    <a:pt x="0" y="779997"/>
                  </a:cubicBezTo>
                  <a:lnTo>
                    <a:pt x="0" y="156003"/>
                  </a:lnTo>
                  <a:close/>
                </a:path>
              </a:pathLst>
            </a:cu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137132" tIns="137132" rIns="137132" bIns="137132" spcCol="1270" anchor="ctr"/>
            <a:lstStyle/>
            <a:p>
              <a:pPr defTabSz="1066733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CA" sz="2400" dirty="0">
                  <a:solidFill>
                    <a:srgbClr val="002060"/>
                  </a:solidFill>
                </a:rPr>
                <a:t>Database access languages and application programming interfaces 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533400" y="2669537"/>
              <a:ext cx="8077200" cy="1444931"/>
            </a:xfrm>
            <a:custGeom>
              <a:avLst/>
              <a:gdLst>
                <a:gd name="connsiteX0" fmla="*/ 0 w 8077200"/>
                <a:gd name="connsiteY0" fmla="*/ 0 h 1863000"/>
                <a:gd name="connsiteX1" fmla="*/ 8077200 w 8077200"/>
                <a:gd name="connsiteY1" fmla="*/ 0 h 1863000"/>
                <a:gd name="connsiteX2" fmla="*/ 8077200 w 8077200"/>
                <a:gd name="connsiteY2" fmla="*/ 1863000 h 1863000"/>
                <a:gd name="connsiteX3" fmla="*/ 0 w 8077200"/>
                <a:gd name="connsiteY3" fmla="*/ 1863000 h 1863000"/>
                <a:gd name="connsiteX4" fmla="*/ 0 w 8077200"/>
                <a:gd name="connsiteY4" fmla="*/ 0 h 186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1863000">
                  <a:moveTo>
                    <a:pt x="0" y="0"/>
                  </a:moveTo>
                  <a:lnTo>
                    <a:pt x="8077200" y="0"/>
                  </a:lnTo>
                  <a:lnTo>
                    <a:pt x="8077200" y="1863000"/>
                  </a:lnTo>
                  <a:lnTo>
                    <a:pt x="0" y="1863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7940" rIns="156464" bIns="27940" spcCol="1270"/>
            <a:lstStyle/>
            <a:p>
              <a:pPr marL="228585" lvl="1" indent="-228585" defTabSz="977839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CA" sz="2000" b="1" dirty="0">
                  <a:solidFill>
                    <a:srgbClr val="002060"/>
                  </a:solidFill>
                </a:rPr>
                <a:t>Query language</a:t>
              </a:r>
              <a:r>
                <a:rPr lang="en-CA" sz="2000" dirty="0">
                  <a:solidFill>
                    <a:srgbClr val="002060"/>
                  </a:solidFill>
                </a:rPr>
                <a:t>: Lets the user specify what must be done without having to specify how </a:t>
              </a:r>
            </a:p>
            <a:p>
              <a:pPr marL="228585" lvl="1" indent="-228585" defTabSz="977839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CA" sz="2000" b="1" dirty="0">
                  <a:solidFill>
                    <a:srgbClr val="002060"/>
                  </a:solidFill>
                </a:rPr>
                <a:t>Structured Query Language (SQL)</a:t>
              </a:r>
              <a:r>
                <a:rPr lang="en-CA" sz="2000" dirty="0">
                  <a:solidFill>
                    <a:srgbClr val="002060"/>
                  </a:solidFill>
                </a:rPr>
                <a:t>:</a:t>
              </a:r>
              <a:r>
                <a:rPr lang="en-CA" sz="2000" b="1" dirty="0">
                  <a:solidFill>
                    <a:srgbClr val="002060"/>
                  </a:solidFill>
                </a:rPr>
                <a:t> </a:t>
              </a:r>
              <a:r>
                <a:rPr lang="en-CA" sz="2000" dirty="0">
                  <a:solidFill>
                    <a:srgbClr val="002060"/>
                  </a:solidFill>
                </a:rPr>
                <a:t>De facto query language and data access standard supported by the majority of DBMS vendors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533400" y="4038419"/>
              <a:ext cx="8077200" cy="936354"/>
            </a:xfrm>
            <a:custGeom>
              <a:avLst/>
              <a:gdLst>
                <a:gd name="connsiteX0" fmla="*/ 0 w 8077200"/>
                <a:gd name="connsiteY0" fmla="*/ 156003 h 936000"/>
                <a:gd name="connsiteX1" fmla="*/ 156003 w 8077200"/>
                <a:gd name="connsiteY1" fmla="*/ 0 h 936000"/>
                <a:gd name="connsiteX2" fmla="*/ 7921197 w 8077200"/>
                <a:gd name="connsiteY2" fmla="*/ 0 h 936000"/>
                <a:gd name="connsiteX3" fmla="*/ 8077200 w 8077200"/>
                <a:gd name="connsiteY3" fmla="*/ 156003 h 936000"/>
                <a:gd name="connsiteX4" fmla="*/ 8077200 w 8077200"/>
                <a:gd name="connsiteY4" fmla="*/ 779997 h 936000"/>
                <a:gd name="connsiteX5" fmla="*/ 7921197 w 8077200"/>
                <a:gd name="connsiteY5" fmla="*/ 936000 h 936000"/>
                <a:gd name="connsiteX6" fmla="*/ 156003 w 8077200"/>
                <a:gd name="connsiteY6" fmla="*/ 936000 h 936000"/>
                <a:gd name="connsiteX7" fmla="*/ 0 w 8077200"/>
                <a:gd name="connsiteY7" fmla="*/ 779997 h 936000"/>
                <a:gd name="connsiteX8" fmla="*/ 0 w 8077200"/>
                <a:gd name="connsiteY8" fmla="*/ 156003 h 9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7200" h="936000">
                  <a:moveTo>
                    <a:pt x="0" y="156003"/>
                  </a:moveTo>
                  <a:cubicBezTo>
                    <a:pt x="0" y="69845"/>
                    <a:pt x="69845" y="0"/>
                    <a:pt x="156003" y="0"/>
                  </a:cubicBezTo>
                  <a:lnTo>
                    <a:pt x="7921197" y="0"/>
                  </a:lnTo>
                  <a:cubicBezTo>
                    <a:pt x="8007355" y="0"/>
                    <a:pt x="8077200" y="69845"/>
                    <a:pt x="8077200" y="156003"/>
                  </a:cubicBezTo>
                  <a:lnTo>
                    <a:pt x="8077200" y="779997"/>
                  </a:lnTo>
                  <a:cubicBezTo>
                    <a:pt x="8077200" y="866155"/>
                    <a:pt x="8007355" y="936000"/>
                    <a:pt x="7921197" y="936000"/>
                  </a:cubicBezTo>
                  <a:lnTo>
                    <a:pt x="156003" y="936000"/>
                  </a:lnTo>
                  <a:cubicBezTo>
                    <a:pt x="69845" y="936000"/>
                    <a:pt x="0" y="866155"/>
                    <a:pt x="0" y="779997"/>
                  </a:cubicBezTo>
                  <a:lnTo>
                    <a:pt x="0" y="156003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lIns="137132" tIns="137132" rIns="137132" bIns="137132" spcCol="1270" anchor="ctr"/>
            <a:lstStyle/>
            <a:p>
              <a:pPr defTabSz="1066733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400" dirty="0">
                  <a:solidFill>
                    <a:srgbClr val="002060"/>
                  </a:solidFill>
                </a:rPr>
                <a:t>Database communication interfaces</a:t>
              </a:r>
              <a:endParaRPr lang="en-CA" sz="2400" dirty="0">
                <a:solidFill>
                  <a:srgbClr val="002060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533400" y="5179154"/>
              <a:ext cx="8077200" cy="828618"/>
            </a:xfrm>
            <a:custGeom>
              <a:avLst/>
              <a:gdLst>
                <a:gd name="connsiteX0" fmla="*/ 0 w 8077200"/>
                <a:gd name="connsiteY0" fmla="*/ 0 h 828000"/>
                <a:gd name="connsiteX1" fmla="*/ 8077200 w 8077200"/>
                <a:gd name="connsiteY1" fmla="*/ 0 h 828000"/>
                <a:gd name="connsiteX2" fmla="*/ 8077200 w 8077200"/>
                <a:gd name="connsiteY2" fmla="*/ 828000 h 828000"/>
                <a:gd name="connsiteX3" fmla="*/ 0 w 8077200"/>
                <a:gd name="connsiteY3" fmla="*/ 828000 h 828000"/>
                <a:gd name="connsiteX4" fmla="*/ 0 w 8077200"/>
                <a:gd name="connsiteY4" fmla="*/ 0 h 82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7200" h="828000">
                  <a:moveTo>
                    <a:pt x="0" y="0"/>
                  </a:moveTo>
                  <a:lnTo>
                    <a:pt x="8077200" y="0"/>
                  </a:lnTo>
                  <a:lnTo>
                    <a:pt x="8077200" y="828000"/>
                  </a:lnTo>
                  <a:lnTo>
                    <a:pt x="0" y="828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256451" tIns="27940" rIns="156464" bIns="27940" spcCol="1270"/>
            <a:lstStyle/>
            <a:p>
              <a:pPr marL="228585" lvl="1" indent="-228585" defTabSz="977839">
                <a:lnSpc>
                  <a:spcPct val="90000"/>
                </a:lnSpc>
                <a:spcAft>
                  <a:spcPct val="20000"/>
                </a:spcAft>
                <a:buClr>
                  <a:schemeClr val="bg2">
                    <a:lumMod val="50000"/>
                  </a:schemeClr>
                </a:buClr>
                <a:buFontTx/>
                <a:buChar char="••"/>
                <a:defRPr/>
              </a:pPr>
              <a:r>
                <a:rPr lang="en-US" sz="2200" dirty="0">
                  <a:solidFill>
                    <a:srgbClr val="002060"/>
                  </a:solidFill>
                </a:rPr>
                <a:t>Accept end-user requests via multiple, different network environments </a:t>
              </a:r>
              <a:r>
                <a:rPr lang="en-CA" sz="2200" dirty="0">
                  <a:solidFill>
                    <a:srgbClr val="002060"/>
                  </a:solidFill>
                </a:rPr>
                <a:t> 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2438</Words>
  <Application>Microsoft Office PowerPoint</Application>
  <PresentationFormat>Widescreen</PresentationFormat>
  <Paragraphs>418</Paragraphs>
  <Slides>82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7" baseType="lpstr">
      <vt:lpstr>Arial</vt:lpstr>
      <vt:lpstr>Calibri</vt:lpstr>
      <vt:lpstr>Calibri Light</vt:lpstr>
      <vt:lpstr>Times New Roman</vt:lpstr>
      <vt:lpstr>Office Theme</vt:lpstr>
      <vt:lpstr>Principles of Database Design and Programming CST 217</vt:lpstr>
      <vt:lpstr>Data versus Information</vt:lpstr>
      <vt:lpstr>Introducing the Database</vt:lpstr>
      <vt:lpstr>Role of the DBMS</vt:lpstr>
      <vt:lpstr>The DBMS Manages the Interaction between the End User and the Database</vt:lpstr>
      <vt:lpstr>Advantages of the DBMS</vt:lpstr>
      <vt:lpstr>The Database System Environment</vt:lpstr>
      <vt:lpstr>DBMS Functions</vt:lpstr>
      <vt:lpstr>DBMS Functions</vt:lpstr>
      <vt:lpstr>Data Modeling</vt:lpstr>
      <vt:lpstr>Data Model Basic Building Blocks</vt:lpstr>
      <vt:lpstr>Business Rules</vt:lpstr>
      <vt:lpstr>Sources of Business Rules</vt:lpstr>
      <vt:lpstr>Reasons for Identifying and Documenting Business Rules</vt:lpstr>
      <vt:lpstr>Translating Business Rules into Data Model Components</vt:lpstr>
      <vt:lpstr>Naming Conventions</vt:lpstr>
      <vt:lpstr> Standard Database Concepts</vt:lpstr>
      <vt:lpstr> Standard Database Concepts</vt:lpstr>
      <vt:lpstr>The Relational Model</vt:lpstr>
      <vt:lpstr>The Entity Relationship Model</vt:lpstr>
      <vt:lpstr>The ER Model Notations</vt:lpstr>
      <vt:lpstr>NoSQL Databases</vt:lpstr>
      <vt:lpstr>A Simple Key-Value Representation</vt:lpstr>
      <vt:lpstr>Entity Relationship Model</vt:lpstr>
      <vt:lpstr>NoSQL</vt:lpstr>
      <vt:lpstr>Data Abstraction Levels </vt:lpstr>
      <vt:lpstr>The External Model </vt:lpstr>
      <vt:lpstr>External Models For Tiny College</vt:lpstr>
      <vt:lpstr>The Conceptual Model </vt:lpstr>
      <vt:lpstr>Conceptual Model For Tiny College</vt:lpstr>
      <vt:lpstr>The Internal Model </vt:lpstr>
      <vt:lpstr>Internal Model for Tiny College</vt:lpstr>
      <vt:lpstr>The Physical Model</vt:lpstr>
      <vt:lpstr>Levels of Data Abstraction</vt:lpstr>
      <vt:lpstr>Characteristics of a Relational Table</vt:lpstr>
      <vt:lpstr>Keys</vt:lpstr>
      <vt:lpstr>Dependencies</vt:lpstr>
      <vt:lpstr>Types of Keys </vt:lpstr>
      <vt:lpstr>Types of Keys </vt:lpstr>
      <vt:lpstr> An Example of a Simple Relational Database  </vt:lpstr>
      <vt:lpstr>Relational Database Keys </vt:lpstr>
      <vt:lpstr>Integrity Rules </vt:lpstr>
      <vt:lpstr> An Illustration of Integrity Rules  </vt:lpstr>
      <vt:lpstr>Ways to Handle Nulls</vt:lpstr>
      <vt:lpstr>Data Dictionary and the System Catalog </vt:lpstr>
      <vt:lpstr>Relationships within the Relational Database </vt:lpstr>
      <vt:lpstr>The 1:1 Relationship between PROFESSOR and DEPARTMENT</vt:lpstr>
      <vt:lpstr> Changing the M:N Relationship to Two 1:M Relationships  </vt:lpstr>
      <vt:lpstr>Indexes</vt:lpstr>
      <vt:lpstr>Attributes</vt:lpstr>
      <vt:lpstr>The Attributes of the Student Entity: Chen and Crow’s Foot</vt:lpstr>
      <vt:lpstr>Attributes</vt:lpstr>
      <vt:lpstr>A Multivalued Attribute in an Entity </vt:lpstr>
      <vt:lpstr>Attributes</vt:lpstr>
      <vt:lpstr>Advantages and Disadvantages of Storing Derived Attributes</vt:lpstr>
      <vt:lpstr>Relationships</vt:lpstr>
      <vt:lpstr>Connectivity and Cardinality in an ERD</vt:lpstr>
      <vt:lpstr>Relationship Strength</vt:lpstr>
      <vt:lpstr>A Weak (Non-Identifying) Relationship between COURSE and CLASS</vt:lpstr>
      <vt:lpstr>A Strong (Identifying) Relationship between COURSE and CLASS</vt:lpstr>
      <vt:lpstr>Weak Entity</vt:lpstr>
      <vt:lpstr>A Weak Entity in an ERD</vt:lpstr>
      <vt:lpstr>A Weak Entity in a Strong Relationship</vt:lpstr>
      <vt:lpstr>Relationship Participation</vt:lpstr>
      <vt:lpstr>Crow’s Foot Symbols</vt:lpstr>
      <vt:lpstr>Relationship Degree</vt:lpstr>
      <vt:lpstr>Three Types of Relationship Degree</vt:lpstr>
      <vt:lpstr>An ER Representation of Recursive Relationships</vt:lpstr>
      <vt:lpstr>Associative (Composite) Entities</vt:lpstr>
      <vt:lpstr>Converting the M:N Relationship into Two 1:M Relationships</vt:lpstr>
      <vt:lpstr>A Composite Entity in an ERD</vt:lpstr>
      <vt:lpstr>Developing an ER Diagram</vt:lpstr>
      <vt:lpstr>The First Tiny College ERD Segment</vt:lpstr>
      <vt:lpstr>The Second Tiny College ERD Segment </vt:lpstr>
      <vt:lpstr>The Third Tiny College ERD Segment </vt:lpstr>
      <vt:lpstr>The Fourth Tiny College ERD Segment </vt:lpstr>
      <vt:lpstr>The Fifth Tiny College ERD Segment </vt:lpstr>
      <vt:lpstr>The Sixth Tiny College ERD Segment </vt:lpstr>
      <vt:lpstr>The Seventh Tiny College ERD Segment </vt:lpstr>
      <vt:lpstr>The Eighth Tiny College ERD Segment </vt:lpstr>
      <vt:lpstr>The Ninth Tiny College ERD Segment </vt:lpstr>
      <vt:lpstr>Components of the ERM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Database Design and Programming CST 217</dc:title>
  <dc:creator>Nasser Tadayon</dc:creator>
  <cp:lastModifiedBy>Nasser Tadayon</cp:lastModifiedBy>
  <cp:revision>11</cp:revision>
  <dcterms:created xsi:type="dcterms:W3CDTF">2021-12-06T15:55:34Z</dcterms:created>
  <dcterms:modified xsi:type="dcterms:W3CDTF">2021-12-22T18:51:25Z</dcterms:modified>
</cp:coreProperties>
</file>

<file path=docProps/thumbnail.jpeg>
</file>